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21" r:id="rId6"/>
    <p:sldId id="330" r:id="rId7"/>
    <p:sldId id="331" r:id="rId8"/>
    <p:sldId id="332" r:id="rId9"/>
    <p:sldId id="333" r:id="rId10"/>
    <p:sldId id="281" r:id="rId11"/>
    <p:sldId id="322" r:id="rId12"/>
    <p:sldId id="323" r:id="rId13"/>
    <p:sldId id="282" r:id="rId14"/>
    <p:sldId id="324" r:id="rId15"/>
    <p:sldId id="325" r:id="rId16"/>
    <p:sldId id="316" r:id="rId17"/>
    <p:sldId id="283" r:id="rId18"/>
    <p:sldId id="284" r:id="rId19"/>
    <p:sldId id="285" r:id="rId20"/>
    <p:sldId id="286" r:id="rId21"/>
    <p:sldId id="326" r:id="rId22"/>
    <p:sldId id="287" r:id="rId23"/>
    <p:sldId id="308" r:id="rId24"/>
    <p:sldId id="288" r:id="rId25"/>
    <p:sldId id="310" r:id="rId26"/>
    <p:sldId id="327" r:id="rId27"/>
    <p:sldId id="290" r:id="rId28"/>
    <p:sldId id="291" r:id="rId29"/>
    <p:sldId id="292" r:id="rId30"/>
    <p:sldId id="328" r:id="rId31"/>
    <p:sldId id="329" r:id="rId32"/>
    <p:sldId id="293" r:id="rId33"/>
    <p:sldId id="294"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 Vakitleri</a:t>
            </a:r>
            <a:endParaRPr lang="tr-TR" b="1" dirty="0">
              <a:solidFill>
                <a:srgbClr val="C00000"/>
              </a:solidFill>
            </a:endParaRPr>
          </a:p>
        </p:txBody>
      </p:sp>
      <p:sp>
        <p:nvSpPr>
          <p:cNvPr id="3" name="İçerik Yer Tutucusu 2"/>
          <p:cNvSpPr>
            <a:spLocks noGrp="1"/>
          </p:cNvSpPr>
          <p:nvPr>
            <p:ph idx="1"/>
          </p:nvPr>
        </p:nvSpPr>
        <p:spPr>
          <a:xfrm>
            <a:off x="838200" y="1690688"/>
            <a:ext cx="10515600" cy="4486275"/>
          </a:xfrm>
        </p:spPr>
        <p:txBody>
          <a:bodyPr>
            <a:normAutofit lnSpcReduction="10000"/>
          </a:bodyPr>
          <a:lstStyle/>
          <a:p>
            <a:pPr>
              <a:lnSpc>
                <a:spcPct val="130000"/>
              </a:lnSpc>
              <a:spcBef>
                <a:spcPts val="600"/>
              </a:spcBef>
            </a:pPr>
            <a:r>
              <a:rPr lang="tr-TR" b="1" dirty="0">
                <a:solidFill>
                  <a:srgbClr val="00B050"/>
                </a:solidFill>
              </a:rPr>
              <a:t>Sabah Namazı: </a:t>
            </a:r>
            <a:r>
              <a:rPr lang="tr-TR" dirty="0"/>
              <a:t>Sabaha karşı, tan yerinin ağarmaya başlamasıyla başlayıp güneşin doğması ile biten </a:t>
            </a:r>
            <a:r>
              <a:rPr lang="tr-TR" dirty="0" smtClean="0"/>
              <a:t>vakittir.</a:t>
            </a:r>
          </a:p>
          <a:p>
            <a:pPr>
              <a:lnSpc>
                <a:spcPct val="130000"/>
              </a:lnSpc>
              <a:spcBef>
                <a:spcPts val="600"/>
              </a:spcBef>
            </a:pPr>
            <a:r>
              <a:rPr lang="tr-TR" b="1" dirty="0" smtClean="0">
                <a:solidFill>
                  <a:srgbClr val="00B050"/>
                </a:solidFill>
              </a:rPr>
              <a:t>Öğle </a:t>
            </a:r>
            <a:r>
              <a:rPr lang="tr-TR" b="1" dirty="0">
                <a:solidFill>
                  <a:srgbClr val="00B050"/>
                </a:solidFill>
              </a:rPr>
              <a:t>Namazı: </a:t>
            </a:r>
            <a:r>
              <a:rPr lang="tr-TR" dirty="0"/>
              <a:t>Güneşin tepe noktasına gelmesiyle başlar ve gölge boyunun iki misli oluncaya kadar devam </a:t>
            </a:r>
            <a:r>
              <a:rPr lang="tr-TR" dirty="0" smtClean="0"/>
              <a:t>eder.</a:t>
            </a:r>
          </a:p>
          <a:p>
            <a:pPr>
              <a:lnSpc>
                <a:spcPct val="130000"/>
              </a:lnSpc>
              <a:spcBef>
                <a:spcPts val="600"/>
              </a:spcBef>
            </a:pPr>
            <a:r>
              <a:rPr lang="tr-TR" b="1" dirty="0" smtClean="0">
                <a:solidFill>
                  <a:srgbClr val="00B050"/>
                </a:solidFill>
              </a:rPr>
              <a:t>İkindi </a:t>
            </a:r>
            <a:r>
              <a:rPr lang="tr-TR" b="1" dirty="0">
                <a:solidFill>
                  <a:srgbClr val="00B050"/>
                </a:solidFill>
              </a:rPr>
              <a:t>Namazı: </a:t>
            </a:r>
            <a:r>
              <a:rPr lang="tr-TR" dirty="0"/>
              <a:t>Gölge boyunun iki misli olmasıyla başlar ve güneşin batmasıyla son bulur</a:t>
            </a:r>
            <a:r>
              <a:rPr lang="tr-TR" dirty="0" smtClean="0"/>
              <a:t>.</a:t>
            </a:r>
          </a:p>
          <a:p>
            <a:pPr>
              <a:lnSpc>
                <a:spcPct val="130000"/>
              </a:lnSpc>
              <a:spcBef>
                <a:spcPts val="600"/>
              </a:spcBef>
            </a:pPr>
            <a:r>
              <a:rPr lang="tr-TR" b="1" dirty="0">
                <a:solidFill>
                  <a:srgbClr val="00B050"/>
                </a:solidFill>
              </a:rPr>
              <a:t>Akşam Namazı: </a:t>
            </a:r>
            <a:r>
              <a:rPr lang="tr-TR" dirty="0"/>
              <a:t>Güneş battıktan sonra başlayan ve güneşin kızıllığı ve beyazlığı kayboluncaya kadarki vakittir.</a:t>
            </a:r>
          </a:p>
          <a:p>
            <a:pPr>
              <a:lnSpc>
                <a:spcPct val="130000"/>
              </a:lnSpc>
              <a:spcBef>
                <a:spcPts val="600"/>
              </a:spcBef>
            </a:pP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 Vakitleri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b="1" dirty="0" smtClean="0">
                <a:solidFill>
                  <a:srgbClr val="00B050"/>
                </a:solidFill>
              </a:rPr>
              <a:t>Yatsı </a:t>
            </a:r>
            <a:r>
              <a:rPr lang="tr-TR" b="1" dirty="0">
                <a:solidFill>
                  <a:srgbClr val="00B050"/>
                </a:solidFill>
              </a:rPr>
              <a:t>Namazı: </a:t>
            </a:r>
            <a:r>
              <a:rPr lang="tr-TR" dirty="0"/>
              <a:t>Güneşin batıp kızıllığın ve beyazlığının kaybolması ile başlar ve tan yerinin ağarmaya başlamasıyla son </a:t>
            </a:r>
            <a:r>
              <a:rPr lang="tr-TR" dirty="0" smtClean="0"/>
              <a:t>bulur.</a:t>
            </a:r>
          </a:p>
          <a:p>
            <a:pPr>
              <a:lnSpc>
                <a:spcPct val="130000"/>
              </a:lnSpc>
              <a:spcBef>
                <a:spcPts val="600"/>
              </a:spcBef>
            </a:pPr>
            <a:r>
              <a:rPr lang="tr-TR" b="1" dirty="0" smtClean="0">
                <a:solidFill>
                  <a:srgbClr val="00B050"/>
                </a:solidFill>
              </a:rPr>
              <a:t>Vitir </a:t>
            </a:r>
            <a:r>
              <a:rPr lang="tr-TR" b="1" dirty="0">
                <a:solidFill>
                  <a:srgbClr val="00B050"/>
                </a:solidFill>
              </a:rPr>
              <a:t>Namazı: </a:t>
            </a:r>
            <a:r>
              <a:rPr lang="tr-TR" dirty="0"/>
              <a:t>Vitir namazının vakti yatsı namazının vaktiyle aynıdır fakat vitir namazı yatsı namazından sonra </a:t>
            </a:r>
            <a:r>
              <a:rPr lang="tr-TR" dirty="0" smtClean="0"/>
              <a:t>kılınır.</a:t>
            </a:r>
          </a:p>
          <a:p>
            <a:pPr>
              <a:lnSpc>
                <a:spcPct val="130000"/>
              </a:lnSpc>
              <a:spcBef>
                <a:spcPts val="600"/>
              </a:spcBef>
            </a:pPr>
            <a:r>
              <a:rPr lang="tr-TR" b="1" dirty="0" smtClean="0">
                <a:solidFill>
                  <a:srgbClr val="00B050"/>
                </a:solidFill>
              </a:rPr>
              <a:t>Cuma </a:t>
            </a:r>
            <a:r>
              <a:rPr lang="tr-TR" b="1" dirty="0">
                <a:solidFill>
                  <a:srgbClr val="00B050"/>
                </a:solidFill>
              </a:rPr>
              <a:t>Namazı: </a:t>
            </a:r>
            <a:r>
              <a:rPr lang="tr-TR" dirty="0"/>
              <a:t>Öğle namazının vaktinde </a:t>
            </a:r>
            <a:r>
              <a:rPr lang="tr-TR" dirty="0" smtClean="0"/>
              <a:t>kılınmaktadır.</a:t>
            </a:r>
          </a:p>
          <a:p>
            <a:pPr>
              <a:lnSpc>
                <a:spcPct val="130000"/>
              </a:lnSpc>
              <a:spcBef>
                <a:spcPts val="600"/>
              </a:spcBef>
            </a:pPr>
            <a:r>
              <a:rPr lang="tr-TR" b="1" dirty="0" smtClean="0">
                <a:solidFill>
                  <a:srgbClr val="00B050"/>
                </a:solidFill>
              </a:rPr>
              <a:t>Teravih </a:t>
            </a:r>
            <a:r>
              <a:rPr lang="tr-TR" b="1" dirty="0">
                <a:solidFill>
                  <a:srgbClr val="00B050"/>
                </a:solidFill>
              </a:rPr>
              <a:t>Namazı: </a:t>
            </a:r>
            <a:r>
              <a:rPr lang="tr-TR" dirty="0"/>
              <a:t>Yatsı namazının vakti ile aynıdır.</a:t>
            </a:r>
          </a:p>
        </p:txBody>
      </p:sp>
    </p:spTree>
    <p:extLst>
      <p:ext uri="{BB962C8B-B14F-4D97-AF65-F5344CB8AC3E}">
        <p14:creationId xmlns:p14="http://schemas.microsoft.com/office/powerpoint/2010/main" val="324244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Namaz Kılınması Mekruh Olan Vakitler </a:t>
            </a:r>
          </a:p>
        </p:txBody>
      </p:sp>
      <p:sp>
        <p:nvSpPr>
          <p:cNvPr id="3" name="İçerik Yer Tutucusu 2"/>
          <p:cNvSpPr>
            <a:spLocks noGrp="1"/>
          </p:cNvSpPr>
          <p:nvPr>
            <p:ph idx="1"/>
          </p:nvPr>
        </p:nvSpPr>
        <p:spPr/>
        <p:txBody>
          <a:bodyPr/>
          <a:lstStyle/>
          <a:p>
            <a:r>
              <a:rPr lang="tr-TR" dirty="0"/>
              <a:t>Güneş </a:t>
            </a:r>
            <a:r>
              <a:rPr lang="tr-TR" dirty="0" smtClean="0"/>
              <a:t>doğarken.</a:t>
            </a:r>
          </a:p>
          <a:p>
            <a:r>
              <a:rPr lang="tr-TR" dirty="0" smtClean="0"/>
              <a:t>Güneş </a:t>
            </a:r>
            <a:r>
              <a:rPr lang="tr-TR" dirty="0"/>
              <a:t>zevalde yani tam tepe noktasında </a:t>
            </a:r>
            <a:r>
              <a:rPr lang="tr-TR" dirty="0" smtClean="0"/>
              <a:t>iken.</a:t>
            </a:r>
          </a:p>
          <a:p>
            <a:r>
              <a:rPr lang="tr-TR" dirty="0" smtClean="0"/>
              <a:t>Güneş batarken.</a:t>
            </a:r>
          </a:p>
          <a:p>
            <a:r>
              <a:rPr lang="tr-TR" dirty="0" smtClean="0"/>
              <a:t>Bu </a:t>
            </a:r>
            <a:r>
              <a:rPr lang="tr-TR" dirty="0"/>
              <a:t>üç vakitte farz, vacip, sünnet, nafile hiçbir namaz çeşidi kılınmaz. </a:t>
            </a:r>
            <a:r>
              <a:rPr lang="tr-TR" dirty="0" smtClean="0"/>
              <a:t>Sadece </a:t>
            </a:r>
            <a:r>
              <a:rPr lang="tr-TR" dirty="0"/>
              <a:t>o günün ikindi namazı </a:t>
            </a:r>
            <a:r>
              <a:rPr lang="tr-TR" dirty="0" smtClean="0"/>
              <a:t>kılınmadıysa, onun da yalnızca </a:t>
            </a:r>
            <a:r>
              <a:rPr lang="tr-TR" dirty="0"/>
              <a:t>farzı kılınabilir.</a:t>
            </a:r>
          </a:p>
        </p:txBody>
      </p:sp>
    </p:spTree>
    <p:extLst>
      <p:ext uri="{BB962C8B-B14F-4D97-AF65-F5344CB8AC3E}">
        <p14:creationId xmlns:p14="http://schemas.microsoft.com/office/powerpoint/2010/main" val="297488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Sabah namazı vakti girdikten sonra, sabah namazı kılındıktan sonra, ikindinin farzı kılındıktan sonra, bayram namazlarından önce, bayram namazlarından sonra (sadece camide), vakit daraldıysa ve sadece farzın kılınacağı kadar süre varsa, cuma günü Cuma hutbesi okumak üzere hatibin minbere çıkmasından farzı kılıncaya </a:t>
            </a:r>
            <a:r>
              <a:rPr lang="tr-TR" dirty="0" smtClean="0"/>
              <a:t>kadar;</a:t>
            </a:r>
          </a:p>
          <a:p>
            <a:pPr>
              <a:lnSpc>
                <a:spcPct val="130000"/>
              </a:lnSpc>
              <a:spcBef>
                <a:spcPts val="600"/>
              </a:spcBef>
            </a:pPr>
            <a:r>
              <a:rPr lang="tr-TR" b="1" dirty="0" smtClean="0">
                <a:solidFill>
                  <a:srgbClr val="FF0000"/>
                </a:solidFill>
              </a:rPr>
              <a:t>Bu vakitlerde nafile </a:t>
            </a:r>
            <a:r>
              <a:rPr lang="tr-TR" b="1" dirty="0">
                <a:solidFill>
                  <a:srgbClr val="FF0000"/>
                </a:solidFill>
              </a:rPr>
              <a:t>namaz kılınması </a:t>
            </a:r>
            <a:r>
              <a:rPr lang="tr-TR" b="1" dirty="0" smtClean="0">
                <a:solidFill>
                  <a:srgbClr val="FF0000"/>
                </a:solidFill>
              </a:rPr>
              <a:t>mekruhtur.</a:t>
            </a:r>
          </a:p>
        </p:txBody>
      </p:sp>
    </p:spTree>
    <p:extLst>
      <p:ext uri="{BB962C8B-B14F-4D97-AF65-F5344CB8AC3E}">
        <p14:creationId xmlns:p14="http://schemas.microsoft.com/office/powerpoint/2010/main" val="56824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 Çeşitleri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b="1" dirty="0" smtClean="0">
                <a:solidFill>
                  <a:srgbClr val="00B050"/>
                </a:solidFill>
              </a:rPr>
              <a:t>Farz Namazlar:</a:t>
            </a:r>
          </a:p>
          <a:p>
            <a:pPr>
              <a:lnSpc>
                <a:spcPct val="130000"/>
              </a:lnSpc>
              <a:spcBef>
                <a:spcPts val="600"/>
              </a:spcBef>
            </a:pPr>
            <a:r>
              <a:rPr lang="tr-TR" b="1" dirty="0" smtClean="0">
                <a:solidFill>
                  <a:srgbClr val="FF0000"/>
                </a:solidFill>
              </a:rPr>
              <a:t>Farz-ı </a:t>
            </a:r>
            <a:r>
              <a:rPr lang="tr-TR" b="1" dirty="0" err="1">
                <a:solidFill>
                  <a:srgbClr val="FF0000"/>
                </a:solidFill>
              </a:rPr>
              <a:t>ayn</a:t>
            </a:r>
            <a:r>
              <a:rPr lang="tr-TR" b="1" dirty="0">
                <a:solidFill>
                  <a:srgbClr val="FF0000"/>
                </a:solidFill>
              </a:rPr>
              <a:t>: </a:t>
            </a:r>
            <a:r>
              <a:rPr lang="tr-TR" dirty="0"/>
              <a:t>Beş vakit namaz, Cuma </a:t>
            </a:r>
            <a:r>
              <a:rPr lang="tr-TR" dirty="0" smtClean="0"/>
              <a:t>namazı.</a:t>
            </a:r>
          </a:p>
          <a:p>
            <a:pPr>
              <a:lnSpc>
                <a:spcPct val="130000"/>
              </a:lnSpc>
              <a:spcBef>
                <a:spcPts val="600"/>
              </a:spcBef>
            </a:pPr>
            <a:r>
              <a:rPr lang="tr-TR" b="1" dirty="0" smtClean="0">
                <a:solidFill>
                  <a:srgbClr val="FF0000"/>
                </a:solidFill>
              </a:rPr>
              <a:t>Farz-ı </a:t>
            </a:r>
            <a:r>
              <a:rPr lang="tr-TR" b="1" dirty="0" err="1">
                <a:solidFill>
                  <a:srgbClr val="FF0000"/>
                </a:solidFill>
              </a:rPr>
              <a:t>kifaye</a:t>
            </a:r>
            <a:r>
              <a:rPr lang="tr-TR" b="1" dirty="0">
                <a:solidFill>
                  <a:srgbClr val="FF0000"/>
                </a:solidFill>
              </a:rPr>
              <a:t>: </a:t>
            </a:r>
            <a:r>
              <a:rPr lang="tr-TR" dirty="0"/>
              <a:t>Cenaze namazı</a:t>
            </a:r>
            <a:r>
              <a:rPr lang="tr-TR" dirty="0" smtClean="0"/>
              <a:t>.</a:t>
            </a:r>
          </a:p>
          <a:p>
            <a:pPr>
              <a:lnSpc>
                <a:spcPct val="130000"/>
              </a:lnSpc>
              <a:spcBef>
                <a:spcPts val="600"/>
              </a:spcBef>
            </a:pPr>
            <a:r>
              <a:rPr lang="tr-TR" b="1" dirty="0" smtClean="0">
                <a:solidFill>
                  <a:srgbClr val="00B050"/>
                </a:solidFill>
              </a:rPr>
              <a:t>Vacip Namazlar:</a:t>
            </a:r>
          </a:p>
          <a:p>
            <a:pPr>
              <a:lnSpc>
                <a:spcPct val="130000"/>
              </a:lnSpc>
              <a:spcBef>
                <a:spcPts val="600"/>
              </a:spcBef>
            </a:pPr>
            <a:r>
              <a:rPr lang="tr-TR" dirty="0" smtClean="0"/>
              <a:t>Vitir Namazları</a:t>
            </a:r>
          </a:p>
          <a:p>
            <a:pPr>
              <a:lnSpc>
                <a:spcPct val="130000"/>
              </a:lnSpc>
              <a:spcBef>
                <a:spcPts val="600"/>
              </a:spcBef>
            </a:pPr>
            <a:r>
              <a:rPr lang="tr-TR" dirty="0" smtClean="0"/>
              <a:t>Bayram Namazları</a:t>
            </a:r>
            <a:endParaRPr lang="tr-TR" dirty="0"/>
          </a:p>
          <a:p>
            <a:endParaRPr lang="tr-TR" dirty="0"/>
          </a:p>
        </p:txBody>
      </p:sp>
    </p:spTree>
    <p:extLst>
      <p:ext uri="{BB962C8B-B14F-4D97-AF65-F5344CB8AC3E}">
        <p14:creationId xmlns:p14="http://schemas.microsoft.com/office/powerpoint/2010/main" val="70203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Nafile Namazlar</a:t>
            </a:r>
            <a:endParaRPr lang="tr-TR" b="1" dirty="0">
              <a:solidFill>
                <a:srgbClr val="C00000"/>
              </a:solidFill>
            </a:endParaRPr>
          </a:p>
        </p:txBody>
      </p:sp>
      <p:sp>
        <p:nvSpPr>
          <p:cNvPr id="3" name="İçerik Yer Tutucusu 2"/>
          <p:cNvSpPr>
            <a:spLocks noGrp="1"/>
          </p:cNvSpPr>
          <p:nvPr>
            <p:ph idx="1"/>
          </p:nvPr>
        </p:nvSpPr>
        <p:spPr/>
        <p:txBody>
          <a:bodyPr/>
          <a:lstStyle/>
          <a:p>
            <a:pPr>
              <a:lnSpc>
                <a:spcPct val="130000"/>
              </a:lnSpc>
              <a:spcBef>
                <a:spcPts val="600"/>
              </a:spcBef>
            </a:pPr>
            <a:r>
              <a:rPr lang="tr-TR" b="1" dirty="0">
                <a:solidFill>
                  <a:srgbClr val="00B050"/>
                </a:solidFill>
              </a:rPr>
              <a:t>Sünnet Namazlar: </a:t>
            </a:r>
            <a:r>
              <a:rPr lang="tr-TR" dirty="0"/>
              <a:t>Beş vakit namazın </a:t>
            </a:r>
            <a:r>
              <a:rPr lang="tr-TR" dirty="0" smtClean="0"/>
              <a:t>sünnetleri.</a:t>
            </a:r>
          </a:p>
          <a:p>
            <a:pPr>
              <a:lnSpc>
                <a:spcPct val="130000"/>
              </a:lnSpc>
              <a:spcBef>
                <a:spcPts val="600"/>
              </a:spcBef>
            </a:pPr>
            <a:r>
              <a:rPr lang="tr-TR" b="1" dirty="0" smtClean="0">
                <a:solidFill>
                  <a:srgbClr val="00B050"/>
                </a:solidFill>
              </a:rPr>
              <a:t>Sünnet-i </a:t>
            </a:r>
            <a:r>
              <a:rPr lang="tr-TR" b="1" dirty="0" err="1">
                <a:solidFill>
                  <a:srgbClr val="00B050"/>
                </a:solidFill>
              </a:rPr>
              <a:t>Müekkede</a:t>
            </a:r>
            <a:r>
              <a:rPr lang="tr-TR" b="1" dirty="0">
                <a:solidFill>
                  <a:srgbClr val="00B050"/>
                </a:solidFill>
              </a:rPr>
              <a:t>: </a:t>
            </a:r>
            <a:r>
              <a:rPr lang="tr-TR" dirty="0"/>
              <a:t>Sabah, öğle, akşam ve yatsı namazının son </a:t>
            </a:r>
            <a:r>
              <a:rPr lang="tr-TR" dirty="0" smtClean="0"/>
              <a:t>sünneti.</a:t>
            </a:r>
          </a:p>
          <a:p>
            <a:pPr>
              <a:lnSpc>
                <a:spcPct val="130000"/>
              </a:lnSpc>
              <a:spcBef>
                <a:spcPts val="600"/>
              </a:spcBef>
            </a:pPr>
            <a:r>
              <a:rPr lang="tr-TR" b="1" dirty="0" smtClean="0">
                <a:solidFill>
                  <a:srgbClr val="00B050"/>
                </a:solidFill>
              </a:rPr>
              <a:t>Sünnet-i </a:t>
            </a:r>
            <a:r>
              <a:rPr lang="tr-TR" b="1" dirty="0">
                <a:solidFill>
                  <a:srgbClr val="00B050"/>
                </a:solidFill>
              </a:rPr>
              <a:t>Gayr-i </a:t>
            </a:r>
            <a:r>
              <a:rPr lang="tr-TR" b="1" dirty="0" err="1">
                <a:solidFill>
                  <a:srgbClr val="00B050"/>
                </a:solidFill>
              </a:rPr>
              <a:t>Müekkede</a:t>
            </a:r>
            <a:r>
              <a:rPr lang="tr-TR" b="1" dirty="0">
                <a:solidFill>
                  <a:srgbClr val="00B050"/>
                </a:solidFill>
              </a:rPr>
              <a:t>: </a:t>
            </a:r>
            <a:r>
              <a:rPr lang="tr-TR" dirty="0"/>
              <a:t>İkindinin sünnet ve yatsının ilk </a:t>
            </a:r>
            <a:r>
              <a:rPr lang="tr-TR" dirty="0" smtClean="0"/>
              <a:t>sünneti.</a:t>
            </a:r>
          </a:p>
          <a:p>
            <a:pPr>
              <a:lnSpc>
                <a:spcPct val="130000"/>
              </a:lnSpc>
              <a:spcBef>
                <a:spcPts val="600"/>
              </a:spcBef>
            </a:pPr>
            <a:r>
              <a:rPr lang="tr-TR" b="1" dirty="0" err="1" smtClean="0">
                <a:solidFill>
                  <a:srgbClr val="00B050"/>
                </a:solidFill>
              </a:rPr>
              <a:t>Müstehap</a:t>
            </a:r>
            <a:r>
              <a:rPr lang="tr-TR" b="1" dirty="0" smtClean="0">
                <a:solidFill>
                  <a:srgbClr val="00B050"/>
                </a:solidFill>
              </a:rPr>
              <a:t> </a:t>
            </a:r>
            <a:r>
              <a:rPr lang="tr-TR" b="1" dirty="0">
                <a:solidFill>
                  <a:srgbClr val="00B050"/>
                </a:solidFill>
              </a:rPr>
              <a:t>Olan Namazlar: </a:t>
            </a:r>
            <a:r>
              <a:rPr lang="tr-TR" dirty="0"/>
              <a:t>Kuşluk, </a:t>
            </a:r>
            <a:r>
              <a:rPr lang="tr-TR" dirty="0" err="1"/>
              <a:t>teheccüd</a:t>
            </a:r>
            <a:r>
              <a:rPr lang="tr-TR" dirty="0"/>
              <a:t>, </a:t>
            </a:r>
            <a:r>
              <a:rPr lang="tr-TR" dirty="0" err="1"/>
              <a:t>tahıyyetü’l-mescid</a:t>
            </a:r>
            <a:r>
              <a:rPr lang="tr-TR" dirty="0"/>
              <a:t>. </a:t>
            </a:r>
          </a:p>
        </p:txBody>
      </p:sp>
    </p:spTree>
    <p:extLst>
      <p:ext uri="{BB962C8B-B14F-4D97-AF65-F5344CB8AC3E}">
        <p14:creationId xmlns:p14="http://schemas.microsoft.com/office/powerpoint/2010/main" val="345514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Namazın Farzları</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a:lnSpc>
                <a:spcPct val="150000"/>
              </a:lnSpc>
              <a:spcBef>
                <a:spcPts val="600"/>
              </a:spcBef>
            </a:pPr>
            <a:r>
              <a:rPr lang="tr-TR" dirty="0"/>
              <a:t>Namazın toplam on iki tane farzı </a:t>
            </a:r>
            <a:r>
              <a:rPr lang="tr-TR" dirty="0" smtClean="0"/>
              <a:t>bulunmaktadır.</a:t>
            </a:r>
          </a:p>
          <a:p>
            <a:pPr>
              <a:lnSpc>
                <a:spcPct val="150000"/>
              </a:lnSpc>
              <a:spcBef>
                <a:spcPts val="600"/>
              </a:spcBef>
            </a:pPr>
            <a:r>
              <a:rPr lang="tr-TR" dirty="0" smtClean="0"/>
              <a:t>Bunların </a:t>
            </a:r>
            <a:r>
              <a:rPr lang="tr-TR" dirty="0"/>
              <a:t>içinden </a:t>
            </a:r>
            <a:r>
              <a:rPr lang="tr-TR" b="1" dirty="0">
                <a:solidFill>
                  <a:srgbClr val="00B050"/>
                </a:solidFill>
              </a:rPr>
              <a:t>altı tanesi namazın dışında bulunur ve namazın şartları olarak </a:t>
            </a:r>
            <a:r>
              <a:rPr lang="tr-TR" b="1" dirty="0" smtClean="0">
                <a:solidFill>
                  <a:srgbClr val="00B050"/>
                </a:solidFill>
              </a:rPr>
              <a:t>adlandırılır.</a:t>
            </a:r>
          </a:p>
          <a:p>
            <a:pPr>
              <a:lnSpc>
                <a:spcPct val="150000"/>
              </a:lnSpc>
              <a:spcBef>
                <a:spcPts val="600"/>
              </a:spcBef>
            </a:pPr>
            <a:r>
              <a:rPr lang="tr-TR" b="1" dirty="0" smtClean="0">
                <a:solidFill>
                  <a:srgbClr val="00B050"/>
                </a:solidFill>
              </a:rPr>
              <a:t>Diğer </a:t>
            </a:r>
            <a:r>
              <a:rPr lang="tr-TR" b="1" dirty="0">
                <a:solidFill>
                  <a:srgbClr val="00B050"/>
                </a:solidFill>
              </a:rPr>
              <a:t>altısı ise namazın içindeki farzlardandır ve bu </a:t>
            </a:r>
            <a:r>
              <a:rPr lang="tr-TR" b="1" dirty="0" smtClean="0">
                <a:solidFill>
                  <a:srgbClr val="00B050"/>
                </a:solidFill>
              </a:rPr>
              <a:t>farzlar da </a:t>
            </a:r>
            <a:r>
              <a:rPr lang="tr-TR" b="1" dirty="0">
                <a:solidFill>
                  <a:srgbClr val="00B050"/>
                </a:solidFill>
              </a:rPr>
              <a:t>namazın rükünleri olarak </a:t>
            </a:r>
            <a:r>
              <a:rPr lang="tr-TR" b="1" dirty="0" smtClean="0">
                <a:solidFill>
                  <a:srgbClr val="00B050"/>
                </a:solidFill>
              </a:rPr>
              <a:t>adlandırılır.</a:t>
            </a:r>
          </a:p>
          <a:p>
            <a:pPr>
              <a:lnSpc>
                <a:spcPct val="150000"/>
              </a:lnSpc>
              <a:spcBef>
                <a:spcPts val="600"/>
              </a:spcBef>
            </a:pPr>
            <a:r>
              <a:rPr lang="tr-TR" dirty="0" smtClean="0"/>
              <a:t>Namazın </a:t>
            </a:r>
            <a:r>
              <a:rPr lang="tr-TR" dirty="0"/>
              <a:t>geçerli olabilmesi için ele alacağımız bu on iki </a:t>
            </a:r>
            <a:r>
              <a:rPr lang="tr-TR" dirty="0" smtClean="0"/>
              <a:t>farzın da </a:t>
            </a:r>
            <a:r>
              <a:rPr lang="tr-TR" dirty="0"/>
              <a:t>eksiksiz yerine getirilmesi gerekmektedir.</a:t>
            </a:r>
          </a:p>
        </p:txBody>
      </p:sp>
    </p:spTree>
    <p:extLst>
      <p:ext uri="{BB962C8B-B14F-4D97-AF65-F5344CB8AC3E}">
        <p14:creationId xmlns:p14="http://schemas.microsoft.com/office/powerpoint/2010/main" val="294254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Namazın Şartları</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a:lnSpc>
                <a:spcPct val="130000"/>
              </a:lnSpc>
            </a:pPr>
            <a:r>
              <a:rPr lang="tr-TR" b="1" dirty="0" err="1">
                <a:solidFill>
                  <a:srgbClr val="00B050"/>
                </a:solidFill>
              </a:rPr>
              <a:t>Hadesten</a:t>
            </a:r>
            <a:r>
              <a:rPr lang="tr-TR" b="1" dirty="0">
                <a:solidFill>
                  <a:srgbClr val="00B050"/>
                </a:solidFill>
              </a:rPr>
              <a:t> Taharet: </a:t>
            </a:r>
            <a:r>
              <a:rPr lang="tr-TR" dirty="0" err="1"/>
              <a:t>Hades</a:t>
            </a:r>
            <a:r>
              <a:rPr lang="tr-TR" dirty="0"/>
              <a:t> denilen hükmi ve manevi kirden temizlenmek demektir. Bu ise abdest ve gusül ile olur</a:t>
            </a:r>
            <a:r>
              <a:rPr lang="tr-TR" dirty="0" smtClean="0"/>
              <a:t>.</a:t>
            </a:r>
          </a:p>
          <a:p>
            <a:pPr>
              <a:lnSpc>
                <a:spcPct val="130000"/>
              </a:lnSpc>
            </a:pPr>
            <a:r>
              <a:rPr lang="tr-TR" b="1" dirty="0" smtClean="0">
                <a:solidFill>
                  <a:srgbClr val="00B050"/>
                </a:solidFill>
              </a:rPr>
              <a:t>Necasetten </a:t>
            </a:r>
            <a:r>
              <a:rPr lang="tr-TR" b="1" dirty="0">
                <a:solidFill>
                  <a:srgbClr val="00B050"/>
                </a:solidFill>
              </a:rPr>
              <a:t>Taharet: </a:t>
            </a:r>
            <a:r>
              <a:rPr lang="tr-TR" dirty="0"/>
              <a:t>Namaz kılacak kişinin bedeninde, elbisesinde ve namaz kılacağı yerde maddi bir pislik varsa bunun temizlenmesine </a:t>
            </a:r>
            <a:r>
              <a:rPr lang="tr-TR" dirty="0" smtClean="0"/>
              <a:t>denir.</a:t>
            </a:r>
          </a:p>
          <a:p>
            <a:pPr>
              <a:lnSpc>
                <a:spcPct val="130000"/>
              </a:lnSpc>
            </a:pPr>
            <a:r>
              <a:rPr lang="tr-TR" b="1" dirty="0" err="1" smtClean="0">
                <a:solidFill>
                  <a:srgbClr val="00B050"/>
                </a:solidFill>
              </a:rPr>
              <a:t>Setr</a:t>
            </a:r>
            <a:r>
              <a:rPr lang="tr-TR" b="1" dirty="0" smtClean="0">
                <a:solidFill>
                  <a:srgbClr val="00B050"/>
                </a:solidFill>
              </a:rPr>
              <a:t>-i </a:t>
            </a:r>
            <a:r>
              <a:rPr lang="tr-TR" b="1" dirty="0">
                <a:solidFill>
                  <a:srgbClr val="00B050"/>
                </a:solidFill>
              </a:rPr>
              <a:t>Avret</a:t>
            </a:r>
            <a:r>
              <a:rPr lang="tr-TR" b="1" dirty="0" smtClean="0">
                <a:solidFill>
                  <a:srgbClr val="00B050"/>
                </a:solidFill>
              </a:rPr>
              <a:t>: </a:t>
            </a:r>
            <a:r>
              <a:rPr lang="tr-TR" dirty="0" smtClean="0"/>
              <a:t>Namaz kılacak kişinin bedeninde örtmesi gereken yerleri örtmesi anlamına gelmektedir. (Erkeklerde göbek ile diz kapağı arası- Kadınlarda yüz, el, ayak haricindeki her yer).</a:t>
            </a:r>
          </a:p>
        </p:txBody>
      </p:sp>
    </p:spTree>
    <p:extLst>
      <p:ext uri="{BB962C8B-B14F-4D97-AF65-F5344CB8AC3E}">
        <p14:creationId xmlns:p14="http://schemas.microsoft.com/office/powerpoint/2010/main" val="233681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Namazın Şartları</a:t>
            </a: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İstikbal-i Kıble: </a:t>
            </a:r>
            <a:r>
              <a:rPr lang="tr-TR" dirty="0"/>
              <a:t>Yönünü kıbleye yani Kabe’ye dönmektir.</a:t>
            </a:r>
          </a:p>
          <a:p>
            <a:pPr>
              <a:lnSpc>
                <a:spcPct val="130000"/>
              </a:lnSpc>
            </a:pPr>
            <a:r>
              <a:rPr lang="tr-TR" b="1" dirty="0">
                <a:solidFill>
                  <a:srgbClr val="00B050"/>
                </a:solidFill>
              </a:rPr>
              <a:t>Vakit: </a:t>
            </a:r>
            <a:r>
              <a:rPr lang="tr-TR" dirty="0"/>
              <a:t>Her namazı kendi vakti içinde kılmaktır.</a:t>
            </a:r>
          </a:p>
          <a:p>
            <a:pPr>
              <a:lnSpc>
                <a:spcPct val="130000"/>
              </a:lnSpc>
            </a:pPr>
            <a:r>
              <a:rPr lang="tr-TR" b="1" dirty="0">
                <a:solidFill>
                  <a:srgbClr val="00B050"/>
                </a:solidFill>
              </a:rPr>
              <a:t>Niyet: </a:t>
            </a:r>
            <a:r>
              <a:rPr lang="tr-TR" dirty="0"/>
              <a:t>Kılınan namazın hangisi olduğunu bilmek ve söylemektir. </a:t>
            </a:r>
          </a:p>
        </p:txBody>
      </p:sp>
    </p:spTree>
    <p:extLst>
      <p:ext uri="{BB962C8B-B14F-4D97-AF65-F5344CB8AC3E}">
        <p14:creationId xmlns:p14="http://schemas.microsoft.com/office/powerpoint/2010/main" val="605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b="1" dirty="0" smtClean="0">
                <a:solidFill>
                  <a:srgbClr val="C00000"/>
                </a:solidFill>
              </a:rPr>
              <a:t>Namazın Rükünleri</a:t>
            </a:r>
            <a:endParaRPr lang="tr-TR" b="1" dirty="0">
              <a:solidFill>
                <a:srgbClr val="C00000"/>
              </a:solidFill>
            </a:endParaRPr>
          </a:p>
        </p:txBody>
      </p:sp>
      <p:sp>
        <p:nvSpPr>
          <p:cNvPr id="3" name="İçerik Yer Tutucusu 2"/>
          <p:cNvSpPr>
            <a:spLocks noGrp="1"/>
          </p:cNvSpPr>
          <p:nvPr>
            <p:ph idx="1"/>
          </p:nvPr>
        </p:nvSpPr>
        <p:spPr>
          <a:xfrm>
            <a:off x="838200" y="1632156"/>
            <a:ext cx="10515600" cy="4544808"/>
          </a:xfrm>
        </p:spPr>
        <p:txBody>
          <a:bodyPr>
            <a:normAutofit lnSpcReduction="10000"/>
          </a:bodyPr>
          <a:lstStyle/>
          <a:p>
            <a:pPr>
              <a:lnSpc>
                <a:spcPct val="130000"/>
              </a:lnSpc>
            </a:pPr>
            <a:r>
              <a:rPr lang="tr-TR" b="1" dirty="0" err="1" smtClean="0">
                <a:solidFill>
                  <a:srgbClr val="00B050"/>
                </a:solidFill>
              </a:rPr>
              <a:t>İftitah</a:t>
            </a:r>
            <a:r>
              <a:rPr lang="tr-TR" b="1" dirty="0" smtClean="0">
                <a:solidFill>
                  <a:srgbClr val="00B050"/>
                </a:solidFill>
              </a:rPr>
              <a:t> </a:t>
            </a:r>
            <a:r>
              <a:rPr lang="tr-TR" b="1" dirty="0">
                <a:solidFill>
                  <a:srgbClr val="00B050"/>
                </a:solidFill>
              </a:rPr>
              <a:t>Tekbiri: </a:t>
            </a:r>
            <a:r>
              <a:rPr lang="tr-TR" dirty="0"/>
              <a:t>Başlarken tekbir almak </a:t>
            </a:r>
            <a:r>
              <a:rPr lang="tr-TR" dirty="0" smtClean="0"/>
              <a:t>demektir.</a:t>
            </a:r>
          </a:p>
          <a:p>
            <a:pPr>
              <a:lnSpc>
                <a:spcPct val="130000"/>
              </a:lnSpc>
            </a:pPr>
            <a:r>
              <a:rPr lang="tr-TR" b="1" dirty="0" smtClean="0">
                <a:solidFill>
                  <a:srgbClr val="00B050"/>
                </a:solidFill>
              </a:rPr>
              <a:t>Kıyam</a:t>
            </a:r>
            <a:r>
              <a:rPr lang="tr-TR" b="1" dirty="0">
                <a:solidFill>
                  <a:srgbClr val="00B050"/>
                </a:solidFill>
              </a:rPr>
              <a:t>: </a:t>
            </a:r>
            <a:r>
              <a:rPr lang="tr-TR" dirty="0"/>
              <a:t>Namazda ayakta durmak </a:t>
            </a:r>
            <a:r>
              <a:rPr lang="tr-TR" dirty="0" smtClean="0"/>
              <a:t>demektir.</a:t>
            </a:r>
          </a:p>
          <a:p>
            <a:pPr>
              <a:lnSpc>
                <a:spcPct val="130000"/>
              </a:lnSpc>
            </a:pPr>
            <a:r>
              <a:rPr lang="tr-TR" b="1" dirty="0" smtClean="0">
                <a:solidFill>
                  <a:srgbClr val="00B050"/>
                </a:solidFill>
              </a:rPr>
              <a:t>Kıraat</a:t>
            </a:r>
            <a:r>
              <a:rPr lang="tr-TR" b="1" dirty="0">
                <a:solidFill>
                  <a:srgbClr val="00B050"/>
                </a:solidFill>
              </a:rPr>
              <a:t>: </a:t>
            </a:r>
            <a:r>
              <a:rPr lang="tr-TR" dirty="0"/>
              <a:t>Namazda Kur’an okumaya </a:t>
            </a:r>
            <a:r>
              <a:rPr lang="tr-TR" dirty="0" smtClean="0"/>
              <a:t>denilmektedir.</a:t>
            </a:r>
          </a:p>
          <a:p>
            <a:pPr>
              <a:lnSpc>
                <a:spcPct val="130000"/>
              </a:lnSpc>
            </a:pPr>
            <a:r>
              <a:rPr lang="tr-TR" b="1" dirty="0" smtClean="0">
                <a:solidFill>
                  <a:srgbClr val="00B050"/>
                </a:solidFill>
              </a:rPr>
              <a:t>Rükû</a:t>
            </a:r>
            <a:r>
              <a:rPr lang="tr-TR" b="1" dirty="0">
                <a:solidFill>
                  <a:srgbClr val="00B050"/>
                </a:solidFill>
              </a:rPr>
              <a:t>: </a:t>
            </a:r>
            <a:r>
              <a:rPr lang="tr-TR" dirty="0"/>
              <a:t>Namazda eller diz kapağına değecek şekilde eğilmektir</a:t>
            </a:r>
            <a:r>
              <a:rPr lang="tr-TR" dirty="0" smtClean="0"/>
              <a:t>.</a:t>
            </a:r>
          </a:p>
          <a:p>
            <a:pPr>
              <a:lnSpc>
                <a:spcPct val="130000"/>
              </a:lnSpc>
            </a:pPr>
            <a:r>
              <a:rPr lang="tr-TR" b="1" dirty="0">
                <a:solidFill>
                  <a:srgbClr val="00B050"/>
                </a:solidFill>
              </a:rPr>
              <a:t>Secde: </a:t>
            </a:r>
            <a:r>
              <a:rPr lang="tr-TR" dirty="0"/>
              <a:t>Ayaklar, eller ve dizler ile beraber alnı yere koymaktır.</a:t>
            </a:r>
          </a:p>
          <a:p>
            <a:pPr>
              <a:lnSpc>
                <a:spcPct val="130000"/>
              </a:lnSpc>
            </a:pPr>
            <a:r>
              <a:rPr lang="tr-TR" b="1" dirty="0" err="1">
                <a:solidFill>
                  <a:srgbClr val="00B050"/>
                </a:solidFill>
              </a:rPr>
              <a:t>Kade</a:t>
            </a:r>
            <a:r>
              <a:rPr lang="tr-TR" b="1" dirty="0">
                <a:solidFill>
                  <a:srgbClr val="00B050"/>
                </a:solidFill>
              </a:rPr>
              <a:t>-i Ahire: </a:t>
            </a:r>
            <a:r>
              <a:rPr lang="tr-TR" dirty="0"/>
              <a:t>Namazın bitişinde </a:t>
            </a:r>
            <a:r>
              <a:rPr lang="tr-TR" dirty="0" err="1"/>
              <a:t>Ettehıyyatü</a:t>
            </a:r>
            <a:r>
              <a:rPr lang="tr-TR" dirty="0"/>
              <a:t> duasını okuyacak kadar oturmak demektir. Buna </a:t>
            </a:r>
            <a:r>
              <a:rPr lang="tr-TR" dirty="0" err="1"/>
              <a:t>teşehhüd</a:t>
            </a:r>
            <a:r>
              <a:rPr lang="tr-TR" dirty="0"/>
              <a:t> miktarı denilmektedir. </a:t>
            </a:r>
            <a:endParaRPr lang="tr-TR" b="1" dirty="0">
              <a:solidFill>
                <a:srgbClr val="00B050"/>
              </a:solidFill>
            </a:endParaRPr>
          </a:p>
          <a:p>
            <a:pPr>
              <a:lnSpc>
                <a:spcPct val="130000"/>
              </a:lnSpc>
            </a:pPr>
            <a:endParaRPr lang="tr-TR" b="1" dirty="0">
              <a:solidFill>
                <a:srgbClr val="00B050"/>
              </a:solidFill>
            </a:endParaRPr>
          </a:p>
        </p:txBody>
      </p:sp>
    </p:spTree>
    <p:extLst>
      <p:ext uri="{BB962C8B-B14F-4D97-AF65-F5344CB8AC3E}">
        <p14:creationId xmlns:p14="http://schemas.microsoft.com/office/powerpoint/2010/main" val="238346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4:</a:t>
            </a:r>
          </a:p>
          <a:p>
            <a:r>
              <a:rPr lang="tr-TR" sz="4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b="1" dirty="0" smtClean="0">
                <a:solidFill>
                  <a:srgbClr val="C00000"/>
                </a:solidFill>
              </a:rPr>
              <a:t>Namazın Vacipleri</a:t>
            </a:r>
            <a:endParaRPr lang="tr-TR" b="1" dirty="0">
              <a:solidFill>
                <a:srgbClr val="C00000"/>
              </a:solidFill>
            </a:endParaRPr>
          </a:p>
        </p:txBody>
      </p:sp>
      <p:sp>
        <p:nvSpPr>
          <p:cNvPr id="3" name="İçerik Yer Tutucusu 2"/>
          <p:cNvSpPr>
            <a:spLocks noGrp="1"/>
          </p:cNvSpPr>
          <p:nvPr>
            <p:ph idx="1"/>
          </p:nvPr>
        </p:nvSpPr>
        <p:spPr/>
        <p:txBody>
          <a:bodyPr>
            <a:normAutofit fontScale="85000" lnSpcReduction="10000"/>
          </a:bodyPr>
          <a:lstStyle/>
          <a:p>
            <a:pPr marL="514350" indent="-514350">
              <a:lnSpc>
                <a:spcPct val="130000"/>
              </a:lnSpc>
              <a:buFont typeface="+mj-lt"/>
              <a:buAutoNum type="arabicPeriod"/>
            </a:pPr>
            <a:r>
              <a:rPr lang="tr-TR" dirty="0" smtClean="0"/>
              <a:t>Namaza </a:t>
            </a:r>
            <a:r>
              <a:rPr lang="tr-TR" dirty="0"/>
              <a:t>“</a:t>
            </a:r>
            <a:r>
              <a:rPr lang="tr-TR" dirty="0" err="1"/>
              <a:t>Allahu</a:t>
            </a:r>
            <a:r>
              <a:rPr lang="tr-TR" dirty="0"/>
              <a:t> Ekber” diyerek </a:t>
            </a:r>
            <a:r>
              <a:rPr lang="tr-TR" dirty="0" smtClean="0"/>
              <a:t>başlamak.</a:t>
            </a:r>
          </a:p>
          <a:p>
            <a:pPr marL="514350" indent="-514350">
              <a:lnSpc>
                <a:spcPct val="130000"/>
              </a:lnSpc>
              <a:buFont typeface="+mj-lt"/>
              <a:buAutoNum type="arabicPeriod"/>
            </a:pPr>
            <a:r>
              <a:rPr lang="tr-TR" dirty="0" smtClean="0"/>
              <a:t>Namazda </a:t>
            </a:r>
            <a:r>
              <a:rPr lang="tr-TR" dirty="0" err="1"/>
              <a:t>Fâtiha</a:t>
            </a:r>
            <a:r>
              <a:rPr lang="tr-TR" dirty="0"/>
              <a:t> suresini </a:t>
            </a:r>
            <a:r>
              <a:rPr lang="tr-TR" dirty="0" smtClean="0"/>
              <a:t>okumak.</a:t>
            </a:r>
          </a:p>
          <a:p>
            <a:pPr marL="514350" indent="-514350">
              <a:lnSpc>
                <a:spcPct val="130000"/>
              </a:lnSpc>
              <a:buFont typeface="+mj-lt"/>
              <a:buAutoNum type="arabicPeriod"/>
            </a:pPr>
            <a:r>
              <a:rPr lang="tr-TR" dirty="0" smtClean="0"/>
              <a:t>Fatiha </a:t>
            </a:r>
            <a:r>
              <a:rPr lang="tr-TR" dirty="0"/>
              <a:t>suresini okunacak olan diğer sureden önce </a:t>
            </a:r>
            <a:r>
              <a:rPr lang="tr-TR" dirty="0" smtClean="0"/>
              <a:t>okumak.</a:t>
            </a:r>
          </a:p>
          <a:p>
            <a:pPr marL="514350" indent="-514350">
              <a:lnSpc>
                <a:spcPct val="130000"/>
              </a:lnSpc>
              <a:buFont typeface="+mj-lt"/>
              <a:buAutoNum type="arabicPeriod"/>
            </a:pPr>
            <a:r>
              <a:rPr lang="tr-TR" dirty="0" smtClean="0"/>
              <a:t>Secdeye </a:t>
            </a:r>
            <a:r>
              <a:rPr lang="tr-TR" dirty="0"/>
              <a:t>gidildiğinde alın ile beraber burnu da yere </a:t>
            </a:r>
            <a:r>
              <a:rPr lang="tr-TR" dirty="0" smtClean="0"/>
              <a:t>koymak.</a:t>
            </a:r>
          </a:p>
          <a:p>
            <a:pPr marL="514350" indent="-514350">
              <a:lnSpc>
                <a:spcPct val="130000"/>
              </a:lnSpc>
              <a:buFont typeface="+mj-lt"/>
              <a:buAutoNum type="arabicPeriod"/>
            </a:pPr>
            <a:r>
              <a:rPr lang="tr-TR" dirty="0" smtClean="0"/>
              <a:t>Üç </a:t>
            </a:r>
            <a:r>
              <a:rPr lang="tr-TR" dirty="0"/>
              <a:t>ya da dört rekâtlı olan namazların ikinci rekâtlarında oturmak. (</a:t>
            </a:r>
            <a:r>
              <a:rPr lang="tr-TR" dirty="0" err="1"/>
              <a:t>Kade</a:t>
            </a:r>
            <a:r>
              <a:rPr lang="tr-TR" dirty="0"/>
              <a:t>-i </a:t>
            </a:r>
            <a:r>
              <a:rPr lang="tr-TR" dirty="0" err="1" smtClean="0"/>
              <a:t>ûlâ</a:t>
            </a:r>
            <a:r>
              <a:rPr lang="tr-TR" dirty="0" smtClean="0"/>
              <a:t>)</a:t>
            </a:r>
          </a:p>
          <a:p>
            <a:pPr marL="514350" indent="-514350">
              <a:lnSpc>
                <a:spcPct val="130000"/>
              </a:lnSpc>
              <a:buFont typeface="+mj-lt"/>
              <a:buAutoNum type="arabicPeriod"/>
            </a:pPr>
            <a:r>
              <a:rPr lang="tr-TR" dirty="0" err="1" smtClean="0"/>
              <a:t>Tahıyyat</a:t>
            </a:r>
            <a:r>
              <a:rPr lang="tr-TR" dirty="0" smtClean="0"/>
              <a:t> </a:t>
            </a:r>
            <a:r>
              <a:rPr lang="tr-TR" dirty="0"/>
              <a:t>duasını </a:t>
            </a:r>
            <a:r>
              <a:rPr lang="tr-TR" dirty="0" smtClean="0"/>
              <a:t>okumak.</a:t>
            </a:r>
          </a:p>
          <a:p>
            <a:pPr marL="514350" indent="-514350">
              <a:lnSpc>
                <a:spcPct val="130000"/>
              </a:lnSpc>
              <a:buFont typeface="+mj-lt"/>
              <a:buAutoNum type="arabicPeriod"/>
            </a:pPr>
            <a:r>
              <a:rPr lang="tr-TR" dirty="0" smtClean="0"/>
              <a:t>Cemaatle </a:t>
            </a:r>
            <a:r>
              <a:rPr lang="tr-TR" dirty="0"/>
              <a:t>namaz kılınıyorsa imama uyup </a:t>
            </a:r>
            <a:r>
              <a:rPr lang="tr-TR" dirty="0" err="1"/>
              <a:t>Fâtiha</a:t>
            </a:r>
            <a:r>
              <a:rPr lang="tr-TR" dirty="0"/>
              <a:t> ve sureyi okumayıp </a:t>
            </a:r>
            <a:r>
              <a:rPr lang="tr-TR" dirty="0" smtClean="0"/>
              <a:t>susmak.</a:t>
            </a:r>
          </a:p>
        </p:txBody>
      </p:sp>
    </p:spTree>
    <p:extLst>
      <p:ext uri="{BB962C8B-B14F-4D97-AF65-F5344CB8AC3E}">
        <p14:creationId xmlns:p14="http://schemas.microsoft.com/office/powerpoint/2010/main" val="130432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Namazın Vacipleri</a:t>
            </a:r>
          </a:p>
        </p:txBody>
      </p:sp>
      <p:sp>
        <p:nvSpPr>
          <p:cNvPr id="3" name="İçerik Yer Tutucusu 2"/>
          <p:cNvSpPr>
            <a:spLocks noGrp="1"/>
          </p:cNvSpPr>
          <p:nvPr>
            <p:ph idx="1"/>
          </p:nvPr>
        </p:nvSpPr>
        <p:spPr>
          <a:xfrm>
            <a:off x="838200" y="1455174"/>
            <a:ext cx="10515600" cy="5053781"/>
          </a:xfrm>
        </p:spPr>
        <p:txBody>
          <a:bodyPr>
            <a:normAutofit fontScale="92500" lnSpcReduction="10000"/>
          </a:bodyPr>
          <a:lstStyle/>
          <a:p>
            <a:pPr marL="0" indent="0">
              <a:lnSpc>
                <a:spcPct val="130000"/>
              </a:lnSpc>
              <a:buNone/>
            </a:pPr>
            <a:r>
              <a:rPr lang="tr-TR" dirty="0" smtClean="0"/>
              <a:t>8. Vitir </a:t>
            </a:r>
            <a:r>
              <a:rPr lang="tr-TR" dirty="0"/>
              <a:t>namazında </a:t>
            </a:r>
            <a:r>
              <a:rPr lang="tr-TR" dirty="0" err="1"/>
              <a:t>Kunut</a:t>
            </a:r>
            <a:r>
              <a:rPr lang="tr-TR" dirty="0"/>
              <a:t> dualarını </a:t>
            </a:r>
            <a:r>
              <a:rPr lang="tr-TR" dirty="0" smtClean="0"/>
              <a:t>okumak.</a:t>
            </a:r>
          </a:p>
          <a:p>
            <a:pPr marL="0" indent="0">
              <a:lnSpc>
                <a:spcPct val="130000"/>
              </a:lnSpc>
              <a:buNone/>
            </a:pPr>
            <a:r>
              <a:rPr lang="tr-TR" dirty="0" smtClean="0"/>
              <a:t>9. </a:t>
            </a:r>
            <a:r>
              <a:rPr lang="tr-TR" dirty="0" err="1" smtClean="0"/>
              <a:t>Zamm</a:t>
            </a:r>
            <a:r>
              <a:rPr lang="tr-TR" dirty="0" smtClean="0"/>
              <a:t>-ı </a:t>
            </a:r>
            <a:r>
              <a:rPr lang="tr-TR" dirty="0"/>
              <a:t>sure </a:t>
            </a:r>
            <a:r>
              <a:rPr lang="tr-TR" dirty="0" smtClean="0"/>
              <a:t>okumak.</a:t>
            </a:r>
          </a:p>
          <a:p>
            <a:pPr marL="0" indent="0">
              <a:lnSpc>
                <a:spcPct val="130000"/>
              </a:lnSpc>
              <a:buNone/>
            </a:pPr>
            <a:r>
              <a:rPr lang="tr-TR" dirty="0" smtClean="0"/>
              <a:t>10. İki </a:t>
            </a:r>
            <a:r>
              <a:rPr lang="tr-TR" dirty="0"/>
              <a:t>secdeyi art arda </a:t>
            </a:r>
            <a:r>
              <a:rPr lang="tr-TR" dirty="0" smtClean="0"/>
              <a:t>yapmak.</a:t>
            </a:r>
          </a:p>
          <a:p>
            <a:pPr marL="0" indent="0">
              <a:lnSpc>
                <a:spcPct val="130000"/>
              </a:lnSpc>
              <a:buNone/>
            </a:pPr>
            <a:r>
              <a:rPr lang="tr-TR" dirty="0" smtClean="0"/>
              <a:t>11. Bayram </a:t>
            </a:r>
            <a:r>
              <a:rPr lang="tr-TR" dirty="0"/>
              <a:t>namazlarına özel olan fazla tekbirleri </a:t>
            </a:r>
            <a:r>
              <a:rPr lang="tr-TR" dirty="0" smtClean="0"/>
              <a:t>almak.</a:t>
            </a:r>
          </a:p>
          <a:p>
            <a:pPr marL="0" indent="0">
              <a:lnSpc>
                <a:spcPct val="130000"/>
              </a:lnSpc>
              <a:buNone/>
            </a:pPr>
            <a:r>
              <a:rPr lang="tr-TR" dirty="0" smtClean="0"/>
              <a:t>12. </a:t>
            </a:r>
            <a:r>
              <a:rPr lang="tr-TR" dirty="0" err="1" smtClean="0"/>
              <a:t>Ta’dili</a:t>
            </a:r>
            <a:r>
              <a:rPr lang="tr-TR" dirty="0" smtClean="0"/>
              <a:t> </a:t>
            </a:r>
            <a:r>
              <a:rPr lang="tr-TR" dirty="0"/>
              <a:t>erkâna </a:t>
            </a:r>
            <a:r>
              <a:rPr lang="tr-TR" dirty="0" smtClean="0"/>
              <a:t>uymak.</a:t>
            </a:r>
          </a:p>
          <a:p>
            <a:pPr marL="0" indent="0">
              <a:lnSpc>
                <a:spcPct val="130000"/>
              </a:lnSpc>
              <a:buNone/>
            </a:pPr>
            <a:r>
              <a:rPr lang="tr-TR" dirty="0" smtClean="0"/>
              <a:t>13. Selam vermek.</a:t>
            </a:r>
          </a:p>
          <a:p>
            <a:pPr marL="0" indent="0">
              <a:lnSpc>
                <a:spcPct val="130000"/>
              </a:lnSpc>
              <a:buNone/>
            </a:pPr>
            <a:r>
              <a:rPr lang="tr-TR" dirty="0" smtClean="0"/>
              <a:t>14. Namazda </a:t>
            </a:r>
            <a:r>
              <a:rPr lang="tr-TR" dirty="0"/>
              <a:t>yanlış bir şey yapıldıysa sehiv secdesi </a:t>
            </a:r>
            <a:r>
              <a:rPr lang="tr-TR" dirty="0" smtClean="0"/>
              <a:t>yapmak.</a:t>
            </a:r>
          </a:p>
          <a:p>
            <a:pPr marL="0" indent="0">
              <a:lnSpc>
                <a:spcPct val="130000"/>
              </a:lnSpc>
              <a:buNone/>
            </a:pPr>
            <a:r>
              <a:rPr lang="tr-TR" dirty="0" smtClean="0"/>
              <a:t>15. Secde </a:t>
            </a:r>
            <a:r>
              <a:rPr lang="tr-TR" dirty="0"/>
              <a:t>ayeti okunursa secde etmek. </a:t>
            </a:r>
            <a:endParaRPr lang="tr-TR" b="1" dirty="0">
              <a:solidFill>
                <a:srgbClr val="00B050"/>
              </a:solidFill>
            </a:endParaRPr>
          </a:p>
        </p:txBody>
      </p:sp>
    </p:spTree>
    <p:extLst>
      <p:ext uri="{BB962C8B-B14F-4D97-AF65-F5344CB8AC3E}">
        <p14:creationId xmlns:p14="http://schemas.microsoft.com/office/powerpoint/2010/main" val="130622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nSpc>
                <a:spcPct val="100000"/>
              </a:lnSpc>
            </a:pPr>
            <a:r>
              <a:rPr lang="tr-TR" b="1" dirty="0" smtClean="0">
                <a:solidFill>
                  <a:srgbClr val="C00000"/>
                </a:solidFill>
              </a:rPr>
              <a:t>Namazın Sünnetleri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dirty="0"/>
              <a:t>1. Ezan ve ikamet erkekler için sünnettir.</a:t>
            </a:r>
          </a:p>
          <a:p>
            <a:pPr marL="0" indent="0">
              <a:buNone/>
            </a:pPr>
            <a:r>
              <a:rPr lang="tr-TR" dirty="0"/>
              <a:t>2. Tekbir getirirken elleri kaldırmak.</a:t>
            </a:r>
          </a:p>
          <a:p>
            <a:pPr marL="0" indent="0">
              <a:buNone/>
            </a:pPr>
            <a:r>
              <a:rPr lang="tr-TR" dirty="0"/>
              <a:t>3. Tekbir getirirken eller kaldırıldığı sırada ne çok ne de az açmak normal açıklıkta bulundurmak.</a:t>
            </a:r>
          </a:p>
          <a:p>
            <a:pPr marL="0" indent="0">
              <a:buNone/>
            </a:pPr>
            <a:r>
              <a:rPr lang="tr-TR" dirty="0"/>
              <a:t>4. Kıyamda elleri bağlamak.</a:t>
            </a:r>
          </a:p>
          <a:p>
            <a:pPr marL="0" indent="0">
              <a:buNone/>
            </a:pPr>
            <a:r>
              <a:rPr lang="tr-TR" dirty="0"/>
              <a:t>5. Kıyamda dururken ayakların arasını ne çok ne az açmak, normal açıklıkta dört parmak mesafesinde bulundurmak.</a:t>
            </a:r>
          </a:p>
          <a:p>
            <a:pPr marL="0" indent="0">
              <a:buNone/>
            </a:pPr>
            <a:r>
              <a:rPr lang="tr-TR" dirty="0"/>
              <a:t>6. </a:t>
            </a:r>
            <a:r>
              <a:rPr lang="tr-TR" dirty="0" err="1"/>
              <a:t>Sübhâneke</a:t>
            </a:r>
            <a:r>
              <a:rPr lang="tr-TR" dirty="0"/>
              <a:t> duasını okumak.</a:t>
            </a:r>
          </a:p>
        </p:txBody>
      </p:sp>
    </p:spTree>
    <p:extLst>
      <p:ext uri="{BB962C8B-B14F-4D97-AF65-F5344CB8AC3E}">
        <p14:creationId xmlns:p14="http://schemas.microsoft.com/office/powerpoint/2010/main" val="296576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Namazın </a:t>
            </a:r>
            <a:r>
              <a:rPr lang="tr-TR" b="1" dirty="0">
                <a:solidFill>
                  <a:srgbClr val="C00000"/>
                </a:solidFill>
              </a:rPr>
              <a:t>Sünnetleri</a:t>
            </a:r>
          </a:p>
        </p:txBody>
      </p:sp>
      <p:sp>
        <p:nvSpPr>
          <p:cNvPr id="3" name="İçerik Yer Tutucusu 2"/>
          <p:cNvSpPr>
            <a:spLocks noGrp="1"/>
          </p:cNvSpPr>
          <p:nvPr>
            <p:ph idx="1"/>
          </p:nvPr>
        </p:nvSpPr>
        <p:spPr/>
        <p:txBody>
          <a:bodyPr>
            <a:normAutofit/>
          </a:bodyPr>
          <a:lstStyle/>
          <a:p>
            <a:pPr marL="0" indent="0">
              <a:buNone/>
            </a:pPr>
            <a:r>
              <a:rPr lang="tr-TR" dirty="0"/>
              <a:t>7. Her rekâtta Fatiha suresinden önce besmele çekmek.</a:t>
            </a:r>
          </a:p>
          <a:p>
            <a:pPr marL="0" indent="0">
              <a:buNone/>
            </a:pPr>
            <a:r>
              <a:rPr lang="tr-TR" dirty="0"/>
              <a:t>8. Fatiha suresinin sonunda âmin demek.</a:t>
            </a:r>
          </a:p>
          <a:p>
            <a:pPr marL="0" indent="0">
              <a:buNone/>
            </a:pPr>
            <a:r>
              <a:rPr lang="tr-TR" dirty="0"/>
              <a:t>9. </a:t>
            </a:r>
            <a:r>
              <a:rPr lang="tr-TR" dirty="0" err="1"/>
              <a:t>Rükûya</a:t>
            </a:r>
            <a:r>
              <a:rPr lang="tr-TR" dirty="0"/>
              <a:t> giderken tekbir getirmek.</a:t>
            </a:r>
          </a:p>
          <a:p>
            <a:pPr marL="0" indent="0">
              <a:buNone/>
            </a:pPr>
            <a:r>
              <a:rPr lang="tr-TR" dirty="0"/>
              <a:t>10. </a:t>
            </a:r>
            <a:r>
              <a:rPr lang="tr-TR" dirty="0" err="1"/>
              <a:t>Rükû’da</a:t>
            </a:r>
            <a:r>
              <a:rPr lang="tr-TR" dirty="0"/>
              <a:t> “</a:t>
            </a:r>
            <a:r>
              <a:rPr lang="tr-TR" dirty="0" err="1"/>
              <a:t>Sübhane</a:t>
            </a:r>
            <a:r>
              <a:rPr lang="tr-TR" dirty="0"/>
              <a:t> </a:t>
            </a:r>
            <a:r>
              <a:rPr lang="tr-TR" dirty="0" err="1" smtClean="0"/>
              <a:t>Rabbiye’l</a:t>
            </a:r>
            <a:r>
              <a:rPr lang="tr-TR" dirty="0" smtClean="0"/>
              <a:t>-azim</a:t>
            </a:r>
            <a:r>
              <a:rPr lang="tr-TR" dirty="0"/>
              <a:t>” demek.</a:t>
            </a:r>
          </a:p>
          <a:p>
            <a:pPr marL="0" indent="0">
              <a:buNone/>
            </a:pPr>
            <a:r>
              <a:rPr lang="tr-TR" dirty="0"/>
              <a:t>11. Rükûdan kalkarken “</a:t>
            </a:r>
            <a:r>
              <a:rPr lang="tr-TR" dirty="0" err="1"/>
              <a:t>Semiallahu</a:t>
            </a:r>
            <a:r>
              <a:rPr lang="tr-TR" dirty="0"/>
              <a:t> limen </a:t>
            </a:r>
            <a:r>
              <a:rPr lang="tr-TR" dirty="0" err="1"/>
              <a:t>hamideh</a:t>
            </a:r>
            <a:r>
              <a:rPr lang="tr-TR" dirty="0"/>
              <a:t>” demek.</a:t>
            </a:r>
          </a:p>
          <a:p>
            <a:pPr marL="0" indent="0">
              <a:buNone/>
            </a:pPr>
            <a:r>
              <a:rPr lang="tr-TR" dirty="0"/>
              <a:t>12. </a:t>
            </a:r>
            <a:r>
              <a:rPr lang="tr-TR" dirty="0" err="1"/>
              <a:t>Rükâdan</a:t>
            </a:r>
            <a:r>
              <a:rPr lang="tr-TR" dirty="0"/>
              <a:t> doğrulunca “Rabbena </a:t>
            </a:r>
            <a:r>
              <a:rPr lang="tr-TR" dirty="0" err="1" smtClean="0"/>
              <a:t>leke’l-hamd</a:t>
            </a:r>
            <a:r>
              <a:rPr lang="tr-TR" dirty="0"/>
              <a:t>” demek.</a:t>
            </a:r>
          </a:p>
          <a:p>
            <a:pPr marL="0" indent="0">
              <a:buNone/>
            </a:pPr>
            <a:r>
              <a:rPr lang="tr-TR" dirty="0"/>
              <a:t>13. Secdeye giderken tekbir getirmek.</a:t>
            </a:r>
          </a:p>
          <a:p>
            <a:pPr marL="0" indent="0">
              <a:buNone/>
            </a:pPr>
            <a:r>
              <a:rPr lang="tr-TR" dirty="0"/>
              <a:t>14. Secdeden kalkarken tekbir getirmek.</a:t>
            </a:r>
          </a:p>
          <a:p>
            <a:pPr marL="0" indent="0">
              <a:lnSpc>
                <a:spcPct val="100000"/>
              </a:lnSpc>
              <a:buNone/>
            </a:pPr>
            <a:endParaRPr lang="tr-TR" dirty="0"/>
          </a:p>
        </p:txBody>
      </p:sp>
    </p:spTree>
    <p:extLst>
      <p:ext uri="{BB962C8B-B14F-4D97-AF65-F5344CB8AC3E}">
        <p14:creationId xmlns:p14="http://schemas.microsoft.com/office/powerpoint/2010/main" val="288440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Namazın Sünnetleri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dirty="0"/>
              <a:t>15. Secdelerde “</a:t>
            </a:r>
            <a:r>
              <a:rPr lang="tr-TR" dirty="0" err="1"/>
              <a:t>Sübhane</a:t>
            </a:r>
            <a:r>
              <a:rPr lang="tr-TR" dirty="0"/>
              <a:t> </a:t>
            </a:r>
            <a:r>
              <a:rPr lang="tr-TR" dirty="0" err="1" smtClean="0"/>
              <a:t>Rabbiye’l</a:t>
            </a:r>
            <a:r>
              <a:rPr lang="tr-TR" dirty="0" smtClean="0"/>
              <a:t>-ala</a:t>
            </a:r>
            <a:r>
              <a:rPr lang="tr-TR" dirty="0"/>
              <a:t>” demek.</a:t>
            </a:r>
          </a:p>
          <a:p>
            <a:pPr marL="0" indent="0">
              <a:buNone/>
            </a:pPr>
            <a:r>
              <a:rPr lang="tr-TR" dirty="0"/>
              <a:t>16. İki secde arasında oturmak.</a:t>
            </a:r>
          </a:p>
          <a:p>
            <a:pPr marL="0" indent="0">
              <a:buNone/>
            </a:pPr>
            <a:r>
              <a:rPr lang="tr-TR" dirty="0"/>
              <a:t>17. </a:t>
            </a:r>
            <a:r>
              <a:rPr lang="tr-TR" dirty="0" err="1"/>
              <a:t>Tahıyyat</a:t>
            </a:r>
            <a:r>
              <a:rPr lang="tr-TR" dirty="0"/>
              <a:t> duasını içinden okumak.</a:t>
            </a:r>
          </a:p>
          <a:p>
            <a:pPr marL="0" indent="0">
              <a:buNone/>
            </a:pPr>
            <a:r>
              <a:rPr lang="tr-TR" dirty="0"/>
              <a:t>18. Farz namazların üçüncü ve dördüncü rekâtında </a:t>
            </a:r>
            <a:r>
              <a:rPr lang="tr-TR" dirty="0" err="1"/>
              <a:t>Fâtiha</a:t>
            </a:r>
            <a:r>
              <a:rPr lang="tr-TR" dirty="0"/>
              <a:t> suresi okumak.</a:t>
            </a:r>
          </a:p>
          <a:p>
            <a:pPr marL="0" indent="0">
              <a:buNone/>
            </a:pPr>
            <a:r>
              <a:rPr lang="tr-TR" dirty="0"/>
              <a:t>19. Son oturuşta </a:t>
            </a:r>
            <a:r>
              <a:rPr lang="tr-TR" dirty="0" err="1"/>
              <a:t>Tahıyyat</a:t>
            </a:r>
            <a:r>
              <a:rPr lang="tr-TR" dirty="0"/>
              <a:t> duasından önce </a:t>
            </a:r>
            <a:r>
              <a:rPr lang="tr-TR" dirty="0" err="1"/>
              <a:t>Salli</a:t>
            </a:r>
            <a:r>
              <a:rPr lang="tr-TR" dirty="0"/>
              <a:t> ve </a:t>
            </a:r>
            <a:r>
              <a:rPr lang="tr-TR" dirty="0" err="1"/>
              <a:t>Barik</a:t>
            </a:r>
            <a:r>
              <a:rPr lang="tr-TR" dirty="0"/>
              <a:t> dualarını okumak.</a:t>
            </a:r>
          </a:p>
          <a:p>
            <a:pPr marL="0" indent="0">
              <a:buNone/>
            </a:pPr>
            <a:r>
              <a:rPr lang="tr-TR" dirty="0"/>
              <a:t>20. Selam verirken önce sağ tarafa sonra sol tarafa selam vermek.</a:t>
            </a:r>
          </a:p>
          <a:p>
            <a:pPr marL="0" indent="0">
              <a:buNone/>
            </a:pPr>
            <a:r>
              <a:rPr lang="tr-TR" dirty="0"/>
              <a:t>21. Selam verirken “</a:t>
            </a:r>
            <a:r>
              <a:rPr lang="tr-TR" dirty="0" err="1"/>
              <a:t>Esselamu</a:t>
            </a:r>
            <a:r>
              <a:rPr lang="tr-TR" dirty="0"/>
              <a:t> </a:t>
            </a:r>
            <a:r>
              <a:rPr lang="tr-TR" dirty="0" err="1"/>
              <a:t>aleyküm</a:t>
            </a:r>
            <a:r>
              <a:rPr lang="tr-TR" dirty="0"/>
              <a:t> ve </a:t>
            </a:r>
            <a:r>
              <a:rPr lang="tr-TR" dirty="0" err="1"/>
              <a:t>Rahmetullah</a:t>
            </a:r>
            <a:r>
              <a:rPr lang="tr-TR" dirty="0"/>
              <a:t>” demek.</a:t>
            </a:r>
          </a:p>
          <a:p>
            <a:pPr marL="0" indent="0">
              <a:lnSpc>
                <a:spcPct val="130000"/>
              </a:lnSpc>
              <a:spcBef>
                <a:spcPts val="600"/>
              </a:spcBef>
              <a:buNone/>
            </a:pPr>
            <a:endParaRPr lang="tr-TR" dirty="0"/>
          </a:p>
        </p:txBody>
      </p:sp>
    </p:spTree>
    <p:extLst>
      <p:ext uri="{BB962C8B-B14F-4D97-AF65-F5344CB8AC3E}">
        <p14:creationId xmlns:p14="http://schemas.microsoft.com/office/powerpoint/2010/main" val="169250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Namazın Adapları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514350" indent="-514350">
              <a:lnSpc>
                <a:spcPct val="150000"/>
              </a:lnSpc>
              <a:spcBef>
                <a:spcPts val="600"/>
              </a:spcBef>
              <a:buFont typeface="+mj-lt"/>
              <a:buAutoNum type="arabicPeriod"/>
            </a:pPr>
            <a:r>
              <a:rPr lang="tr-TR" dirty="0" smtClean="0"/>
              <a:t>Namazda </a:t>
            </a:r>
            <a:r>
              <a:rPr lang="tr-TR" dirty="0"/>
              <a:t>kıyamda iken secde edeceği yere doğru, rükûda ayaklarının üzerine, otururken kucağına ve selam verirken omuzlara </a:t>
            </a:r>
            <a:r>
              <a:rPr lang="tr-TR" dirty="0" smtClean="0"/>
              <a:t>bakmak.</a:t>
            </a:r>
          </a:p>
          <a:p>
            <a:pPr marL="514350" indent="-514350">
              <a:lnSpc>
                <a:spcPct val="150000"/>
              </a:lnSpc>
              <a:spcBef>
                <a:spcPts val="600"/>
              </a:spcBef>
              <a:buFont typeface="+mj-lt"/>
              <a:buAutoNum type="arabicPeriod"/>
            </a:pPr>
            <a:r>
              <a:rPr lang="tr-TR" dirty="0" smtClean="0"/>
              <a:t>Esneme </a:t>
            </a:r>
            <a:r>
              <a:rPr lang="tr-TR" dirty="0"/>
              <a:t>halinde ağzı </a:t>
            </a:r>
            <a:r>
              <a:rPr lang="tr-TR" dirty="0" smtClean="0"/>
              <a:t>kapatmak.</a:t>
            </a:r>
          </a:p>
          <a:p>
            <a:pPr marL="514350" indent="-514350">
              <a:lnSpc>
                <a:spcPct val="150000"/>
              </a:lnSpc>
              <a:spcBef>
                <a:spcPts val="600"/>
              </a:spcBef>
              <a:buFont typeface="+mj-lt"/>
              <a:buAutoNum type="arabicPeriod"/>
            </a:pPr>
            <a:r>
              <a:rPr lang="tr-TR" dirty="0" smtClean="0"/>
              <a:t>Gücü </a:t>
            </a:r>
            <a:r>
              <a:rPr lang="tr-TR" dirty="0"/>
              <a:t>dâhilinde öksürüğü tutmak.</a:t>
            </a:r>
          </a:p>
        </p:txBody>
      </p:sp>
    </p:spTree>
    <p:extLst>
      <p:ext uri="{BB962C8B-B14F-4D97-AF65-F5344CB8AC3E}">
        <p14:creationId xmlns:p14="http://schemas.microsoft.com/office/powerpoint/2010/main" val="352681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54075"/>
          </a:xfrm>
        </p:spPr>
        <p:txBody>
          <a:bodyPr/>
          <a:lstStyle/>
          <a:p>
            <a:r>
              <a:rPr lang="tr-TR" b="1" dirty="0" smtClean="0">
                <a:solidFill>
                  <a:srgbClr val="C00000"/>
                </a:solidFill>
              </a:rPr>
              <a:t>Namazın Bozan Durumlar</a:t>
            </a:r>
            <a:endParaRPr lang="tr-TR" b="1" dirty="0">
              <a:solidFill>
                <a:srgbClr val="C00000"/>
              </a:solidFill>
            </a:endParaRPr>
          </a:p>
        </p:txBody>
      </p:sp>
      <p:sp>
        <p:nvSpPr>
          <p:cNvPr id="3" name="İçerik Yer Tutucusu 2"/>
          <p:cNvSpPr>
            <a:spLocks noGrp="1"/>
          </p:cNvSpPr>
          <p:nvPr>
            <p:ph idx="1"/>
          </p:nvPr>
        </p:nvSpPr>
        <p:spPr>
          <a:xfrm>
            <a:off x="838200" y="1396181"/>
            <a:ext cx="10515600" cy="5043948"/>
          </a:xfrm>
        </p:spPr>
        <p:txBody>
          <a:bodyPr>
            <a:normAutofit/>
          </a:bodyPr>
          <a:lstStyle/>
          <a:p>
            <a:r>
              <a:rPr lang="tr-TR" dirty="0"/>
              <a:t>1. Namazda konuşmak.</a:t>
            </a:r>
          </a:p>
          <a:p>
            <a:r>
              <a:rPr lang="tr-TR" dirty="0"/>
              <a:t>2. Namazda bir şeyler yiyip içmek.</a:t>
            </a:r>
          </a:p>
          <a:p>
            <a:r>
              <a:rPr lang="tr-TR" dirty="0"/>
              <a:t>3. Kendi işiteceği kadar gülmek.</a:t>
            </a:r>
          </a:p>
          <a:p>
            <a:r>
              <a:rPr lang="tr-TR" dirty="0"/>
              <a:t>4. Başka birine selam vermek ya da verilen selamı almak.</a:t>
            </a:r>
          </a:p>
          <a:p>
            <a:r>
              <a:rPr lang="tr-TR" dirty="0"/>
              <a:t>5. Yönünü ve göğsünü kıbleden çevirmek.</a:t>
            </a:r>
          </a:p>
          <a:p>
            <a:r>
              <a:rPr lang="tr-TR" dirty="0"/>
              <a:t>6. Öksürük yok iken öylesine öksürmeye çalışmak.</a:t>
            </a:r>
          </a:p>
          <a:p>
            <a:r>
              <a:rPr lang="tr-TR" dirty="0"/>
              <a:t>7. Namazda başka bir iş ile meşgul olmak.</a:t>
            </a:r>
          </a:p>
          <a:p>
            <a:r>
              <a:rPr lang="tr-TR" dirty="0"/>
              <a:t>8. Kur’an’ı </a:t>
            </a:r>
            <a:r>
              <a:rPr lang="tr-TR" dirty="0" err="1"/>
              <a:t>mushafa</a:t>
            </a:r>
            <a:r>
              <a:rPr lang="tr-TR" dirty="0"/>
              <a:t> bakarak okumak.</a:t>
            </a:r>
          </a:p>
          <a:p>
            <a:r>
              <a:rPr lang="tr-TR" dirty="0"/>
              <a:t>9. Namaz kılarken abdestin bozulması.</a:t>
            </a:r>
          </a:p>
        </p:txBody>
      </p:sp>
    </p:spTree>
    <p:extLst>
      <p:ext uri="{BB962C8B-B14F-4D97-AF65-F5344CB8AC3E}">
        <p14:creationId xmlns:p14="http://schemas.microsoft.com/office/powerpoint/2010/main" val="247060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C00000"/>
                </a:solidFill>
              </a:rPr>
              <a:t>Namazın Bozan Durumlar</a:t>
            </a:r>
          </a:p>
        </p:txBody>
      </p:sp>
      <p:sp>
        <p:nvSpPr>
          <p:cNvPr id="3" name="İçerik Yer Tutucusu 2"/>
          <p:cNvSpPr>
            <a:spLocks noGrp="1"/>
          </p:cNvSpPr>
          <p:nvPr>
            <p:ph idx="1"/>
          </p:nvPr>
        </p:nvSpPr>
        <p:spPr/>
        <p:txBody>
          <a:bodyPr>
            <a:normAutofit lnSpcReduction="10000"/>
          </a:bodyPr>
          <a:lstStyle/>
          <a:p>
            <a:r>
              <a:rPr lang="tr-TR" dirty="0" smtClean="0"/>
              <a:t>10</a:t>
            </a:r>
            <a:r>
              <a:rPr lang="tr-TR" dirty="0"/>
              <a:t>. Teyemmüm eden kişinin namazda iken suyu görmesi.</a:t>
            </a:r>
          </a:p>
          <a:p>
            <a:r>
              <a:rPr lang="tr-TR" dirty="0"/>
              <a:t>11. Mesh müddetinin namaz iken sona ermiş olması.</a:t>
            </a:r>
          </a:p>
          <a:p>
            <a:r>
              <a:rPr lang="tr-TR" dirty="0"/>
              <a:t>12. Namazda </a:t>
            </a:r>
            <a:r>
              <a:rPr lang="tr-TR" dirty="0" err="1"/>
              <a:t>setr</a:t>
            </a:r>
            <a:r>
              <a:rPr lang="tr-TR" dirty="0"/>
              <a:t>-i avret yerlerinin açılması.</a:t>
            </a:r>
          </a:p>
          <a:p>
            <a:r>
              <a:rPr lang="tr-TR" dirty="0"/>
              <a:t>13. Kadın ile erkeğin yan yana namaz kılması.</a:t>
            </a:r>
          </a:p>
          <a:p>
            <a:r>
              <a:rPr lang="tr-TR" dirty="0"/>
              <a:t>14. Sabah namazını kılarken güneşin doğması.</a:t>
            </a:r>
          </a:p>
          <a:p>
            <a:r>
              <a:rPr lang="tr-TR" dirty="0"/>
              <a:t>15. Bayılmak.</a:t>
            </a:r>
          </a:p>
          <a:p>
            <a:r>
              <a:rPr lang="tr-TR" dirty="0"/>
              <a:t>16. Özür sahibinin özrünün ortadan kalkması.</a:t>
            </a:r>
          </a:p>
          <a:p>
            <a:r>
              <a:rPr lang="tr-TR" dirty="0"/>
              <a:t>17. Üflemek, ah, of, şekilde inlemek.</a:t>
            </a:r>
          </a:p>
          <a:p>
            <a:r>
              <a:rPr lang="tr-TR" dirty="0"/>
              <a:t>18. Manası değişecek şekilde Kur’an’ı yanlış okumak.</a:t>
            </a:r>
          </a:p>
          <a:p>
            <a:pPr>
              <a:lnSpc>
                <a:spcPct val="130000"/>
              </a:lnSpc>
            </a:pPr>
            <a:endParaRPr lang="tr-TR" dirty="0" smtClean="0"/>
          </a:p>
        </p:txBody>
      </p:sp>
    </p:spTree>
    <p:extLst>
      <p:ext uri="{BB962C8B-B14F-4D97-AF65-F5344CB8AC3E}">
        <p14:creationId xmlns:p14="http://schemas.microsoft.com/office/powerpoint/2010/main" val="368170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Namazın Mekruhları</a:t>
            </a:r>
            <a:endParaRPr lang="tr-TR" b="1" dirty="0">
              <a:solidFill>
                <a:srgbClr val="C00000"/>
              </a:solidFill>
            </a:endParaRPr>
          </a:p>
        </p:txBody>
      </p:sp>
      <p:sp>
        <p:nvSpPr>
          <p:cNvPr id="3" name="İçerik Yer Tutucusu 2"/>
          <p:cNvSpPr>
            <a:spLocks noGrp="1"/>
          </p:cNvSpPr>
          <p:nvPr>
            <p:ph idx="1"/>
          </p:nvPr>
        </p:nvSpPr>
        <p:spPr>
          <a:xfrm>
            <a:off x="838200" y="1465005"/>
            <a:ext cx="10515600" cy="4711957"/>
          </a:xfrm>
        </p:spPr>
        <p:txBody>
          <a:bodyPr>
            <a:normAutofit/>
          </a:bodyPr>
          <a:lstStyle/>
          <a:p>
            <a:r>
              <a:rPr lang="tr-TR" dirty="0"/>
              <a:t>1. Namaz kılarken elbise ile ya da başka bir şey ile oynamak, uğraşmak.</a:t>
            </a:r>
          </a:p>
          <a:p>
            <a:r>
              <a:rPr lang="tr-TR" dirty="0"/>
              <a:t>2. Parmak çıtlatmak.</a:t>
            </a:r>
          </a:p>
          <a:p>
            <a:r>
              <a:rPr lang="tr-TR" dirty="0"/>
              <a:t>3. Esnemek ve gerinmek.</a:t>
            </a:r>
          </a:p>
          <a:p>
            <a:r>
              <a:rPr lang="tr-TR" dirty="0"/>
              <a:t>4. Özürsüz olarak namazda bağdaş kurmak.</a:t>
            </a:r>
          </a:p>
          <a:p>
            <a:r>
              <a:rPr lang="tr-TR" dirty="0"/>
              <a:t>5. Bir suretin önüne ya da ateşin önüne durmak.</a:t>
            </a:r>
          </a:p>
          <a:p>
            <a:r>
              <a:rPr lang="tr-TR" dirty="0"/>
              <a:t>6. Rükûda ya da secde de teşbihleri terk etmek.</a:t>
            </a:r>
          </a:p>
          <a:p>
            <a:r>
              <a:rPr lang="tr-TR" dirty="0"/>
              <a:t>7. Namazda bir yere dayanmak</a:t>
            </a:r>
            <a:r>
              <a:rPr lang="tr-TR" dirty="0" smtClean="0"/>
              <a:t>.</a:t>
            </a:r>
            <a:endParaRPr lang="tr-TR" dirty="0"/>
          </a:p>
        </p:txBody>
      </p:sp>
    </p:spTree>
    <p:extLst>
      <p:ext uri="{BB962C8B-B14F-4D97-AF65-F5344CB8AC3E}">
        <p14:creationId xmlns:p14="http://schemas.microsoft.com/office/powerpoint/2010/main" val="5414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Namazın Mekruhları</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r>
              <a:rPr lang="tr-TR" dirty="0"/>
              <a:t>8. Secdede yalnızca alnı koyup burnu yere koymamak.</a:t>
            </a:r>
          </a:p>
          <a:p>
            <a:r>
              <a:rPr lang="tr-TR" dirty="0"/>
              <a:t>9. Sahibinin izni olmadan başkasının yerinde namaz kılmak.</a:t>
            </a:r>
          </a:p>
          <a:p>
            <a:r>
              <a:rPr lang="tr-TR" dirty="0"/>
              <a:t>10. Ezberinde farklı sureler bulunduğu halde aynı sureleri okumak.</a:t>
            </a:r>
          </a:p>
          <a:p>
            <a:r>
              <a:rPr lang="tr-TR" dirty="0"/>
              <a:t>11. Namaz kılarken gözleri kapatmak.</a:t>
            </a:r>
          </a:p>
          <a:p>
            <a:r>
              <a:rPr lang="tr-TR" dirty="0"/>
              <a:t>12. Cemaatle namaz kılarken ön saflarda yer varken arkadalar da namaza durmak.</a:t>
            </a:r>
          </a:p>
          <a:p>
            <a:r>
              <a:rPr lang="tr-TR" dirty="0"/>
              <a:t>13. İkinci rekâtta birinci rekâtta okunan ayet ya da sureden daha uzun bir yer okumak.</a:t>
            </a:r>
          </a:p>
          <a:p>
            <a:r>
              <a:rPr lang="tr-TR" dirty="0"/>
              <a:t>14. İkinci rekâtta birinci rekâtta okunan sure ya da ayetten bir öncesi sure ya da ayeti okumak.</a:t>
            </a:r>
          </a:p>
        </p:txBody>
      </p:sp>
    </p:spTree>
    <p:extLst>
      <p:ext uri="{BB962C8B-B14F-4D97-AF65-F5344CB8AC3E}">
        <p14:creationId xmlns:p14="http://schemas.microsoft.com/office/powerpoint/2010/main" val="419362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namaz konusu üzerinde duracağız.</a:t>
            </a:r>
          </a:p>
          <a:p>
            <a:pPr>
              <a:lnSpc>
                <a:spcPct val="110000"/>
              </a:lnSpc>
              <a:spcBef>
                <a:spcPts val="600"/>
              </a:spcBef>
            </a:pPr>
            <a:r>
              <a:rPr lang="tr-TR" dirty="0" smtClean="0"/>
              <a:t>Bu bağlamda, </a:t>
            </a:r>
            <a:r>
              <a:rPr lang="tr-TR" dirty="0" smtClean="0"/>
              <a:t>Kur’an ve </a:t>
            </a:r>
            <a:r>
              <a:rPr lang="tr-TR" dirty="0" err="1" smtClean="0"/>
              <a:t>Sünnet’te</a:t>
            </a:r>
            <a:r>
              <a:rPr lang="tr-TR" dirty="0" smtClean="0"/>
              <a:t> namaza ilişkin </a:t>
            </a:r>
            <a:r>
              <a:rPr lang="tr-TR" dirty="0" err="1" smtClean="0"/>
              <a:t>nasslara</a:t>
            </a:r>
            <a:r>
              <a:rPr lang="tr-TR" dirty="0" smtClean="0"/>
              <a:t> temas </a:t>
            </a:r>
            <a:r>
              <a:rPr lang="tr-TR" dirty="0" smtClean="0"/>
              <a:t>ederek, </a:t>
            </a:r>
            <a:r>
              <a:rPr lang="tr-TR" dirty="0" smtClean="0"/>
              <a:t>namaz vakitleri, namaz çeşitleri, namazın farzları, şartları, rükünleri, vacipleri, sünnetleri ve </a:t>
            </a:r>
            <a:r>
              <a:rPr lang="tr-TR" dirty="0" smtClean="0"/>
              <a:t>adabından bahsedeceğiz. Ayrıca </a:t>
            </a:r>
            <a:r>
              <a:rPr lang="tr-TR" dirty="0" smtClean="0"/>
              <a:t>namazı bozan durumlara ve namazın mekruhlarına değineceğiz</a:t>
            </a:r>
            <a:r>
              <a:rPr lang="tr-TR" dirty="0" smtClean="0"/>
              <a:t>.</a:t>
            </a:r>
          </a:p>
          <a:p>
            <a:pPr>
              <a:lnSpc>
                <a:spcPct val="110000"/>
              </a:lnSpc>
              <a:spcBef>
                <a:spcPts val="600"/>
              </a:spcBef>
            </a:pPr>
            <a:r>
              <a:rPr lang="tr-TR" dirty="0" smtClean="0"/>
              <a:t>Son </a:t>
            </a:r>
            <a:r>
              <a:rPr lang="tr-TR" dirty="0" smtClean="0"/>
              <a:t>olarak ise konuyla ilgili örnek soruları birlikte çözümleyeceğiz.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(1. Soru)</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10000"/>
          </a:bodyPr>
          <a:lstStyle/>
          <a:p>
            <a:r>
              <a:rPr lang="tr-TR" dirty="0"/>
              <a:t>Herkesin sorumlu olup olmaması bakımından ibadetler ikiye ayrılmaktadır. Aynı ibadet herkesin sorumlu olduğu ibadettir. </a:t>
            </a:r>
            <a:r>
              <a:rPr lang="tr-TR" dirty="0" err="1"/>
              <a:t>Kifai</a:t>
            </a:r>
            <a:r>
              <a:rPr lang="tr-TR" dirty="0"/>
              <a:t> ibadet ise toplumda bazı kişilerin yapmasıyla birlikte yapmayanların üzerinden kalkan </a:t>
            </a:r>
            <a:r>
              <a:rPr lang="tr-TR" dirty="0" smtClean="0"/>
              <a:t>sorumluluklardır.</a:t>
            </a:r>
          </a:p>
          <a:p>
            <a:r>
              <a:rPr lang="tr-TR" b="1" dirty="0" smtClean="0"/>
              <a:t>Buna </a:t>
            </a:r>
            <a:r>
              <a:rPr lang="tr-TR" b="1" dirty="0"/>
              <a:t>göre aşağıdakilerden hangisi </a:t>
            </a:r>
            <a:r>
              <a:rPr lang="tr-TR" b="1" dirty="0" err="1"/>
              <a:t>kifai</a:t>
            </a:r>
            <a:r>
              <a:rPr lang="tr-TR" b="1" dirty="0"/>
              <a:t> ibadete örnek olarak </a:t>
            </a:r>
            <a:r>
              <a:rPr lang="tr-TR" b="1" dirty="0" smtClean="0"/>
              <a:t>verilebilir?</a:t>
            </a:r>
          </a:p>
          <a:p>
            <a:pPr marL="514350" indent="-514350">
              <a:buAutoNum type="alphaLcParenR"/>
            </a:pPr>
            <a:r>
              <a:rPr lang="tr-TR" dirty="0" smtClean="0"/>
              <a:t>Hac</a:t>
            </a:r>
          </a:p>
          <a:p>
            <a:pPr marL="514350" indent="-514350">
              <a:buAutoNum type="alphaLcParenR"/>
            </a:pPr>
            <a:r>
              <a:rPr lang="tr-TR" dirty="0" smtClean="0"/>
              <a:t>Sadak-ı </a:t>
            </a:r>
            <a:r>
              <a:rPr lang="tr-TR" dirty="0" err="1" smtClean="0"/>
              <a:t>Fıtır</a:t>
            </a:r>
            <a:endParaRPr lang="tr-TR" dirty="0" smtClean="0"/>
          </a:p>
          <a:p>
            <a:pPr marL="514350" indent="-514350">
              <a:buAutoNum type="alphaLcParenR"/>
            </a:pPr>
            <a:r>
              <a:rPr lang="tr-TR" dirty="0" smtClean="0"/>
              <a:t>Zekât</a:t>
            </a:r>
          </a:p>
          <a:p>
            <a:pPr marL="514350" indent="-514350">
              <a:buAutoNum type="alphaLcParenR"/>
            </a:pPr>
            <a:r>
              <a:rPr lang="tr-TR" dirty="0" smtClean="0"/>
              <a:t>Ramazan Orucu</a:t>
            </a:r>
          </a:p>
          <a:p>
            <a:pPr marL="514350" indent="-514350">
              <a:buAutoNum type="alphaLcParenR"/>
            </a:pPr>
            <a:r>
              <a:rPr lang="tr-TR" dirty="0" smtClean="0"/>
              <a:t>Cenaze </a:t>
            </a:r>
            <a:r>
              <a:rPr lang="tr-TR" dirty="0"/>
              <a:t>Namazı</a:t>
            </a:r>
          </a:p>
        </p:txBody>
      </p:sp>
    </p:spTree>
    <p:extLst>
      <p:ext uri="{BB962C8B-B14F-4D97-AF65-F5344CB8AC3E}">
        <p14:creationId xmlns:p14="http://schemas.microsoft.com/office/powerpoint/2010/main" val="1153853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 </a:t>
            </a:r>
            <a:r>
              <a:rPr lang="tr-TR" b="1" dirty="0" smtClean="0">
                <a:solidFill>
                  <a:srgbClr val="00B050"/>
                </a:solidFill>
              </a:rPr>
              <a:t>(2. </a:t>
            </a:r>
            <a:r>
              <a:rPr lang="tr-TR" b="1" dirty="0">
                <a:solidFill>
                  <a:srgbClr val="00B050"/>
                </a:solidFill>
              </a:rPr>
              <a:t>Soru)</a:t>
            </a:r>
            <a:endParaRPr lang="tr-TR" dirty="0"/>
          </a:p>
        </p:txBody>
      </p:sp>
      <p:sp>
        <p:nvSpPr>
          <p:cNvPr id="3" name="İçerik Yer Tutucusu 2"/>
          <p:cNvSpPr>
            <a:spLocks noGrp="1"/>
          </p:cNvSpPr>
          <p:nvPr>
            <p:ph idx="1"/>
          </p:nvPr>
        </p:nvSpPr>
        <p:spPr/>
        <p:txBody>
          <a:bodyPr/>
          <a:lstStyle/>
          <a:p>
            <a:r>
              <a:rPr lang="tr-TR" dirty="0"/>
              <a:t>Sünnet-i </a:t>
            </a:r>
            <a:r>
              <a:rPr lang="tr-TR" dirty="0" err="1"/>
              <a:t>Zevâid</a:t>
            </a:r>
            <a:r>
              <a:rPr lang="tr-TR" dirty="0"/>
              <a:t>; Hz. Peygamber’in beşeri olması itibariyle yaptığı, dini tebliğ maksadı taşımayan, insani davranışları, </a:t>
            </a:r>
            <a:r>
              <a:rPr lang="tr-TR" dirty="0" smtClean="0"/>
              <a:t>tercihleridir.</a:t>
            </a:r>
          </a:p>
          <a:p>
            <a:r>
              <a:rPr lang="tr-TR" b="1" dirty="0" smtClean="0"/>
              <a:t>Aşağıdaki </a:t>
            </a:r>
            <a:r>
              <a:rPr lang="tr-TR" b="1" dirty="0"/>
              <a:t>sünnetlerden hangileri sünnet-i </a:t>
            </a:r>
            <a:r>
              <a:rPr lang="tr-TR" b="1" dirty="0" err="1"/>
              <a:t>zevaid’e</a:t>
            </a:r>
            <a:r>
              <a:rPr lang="tr-TR" b="1" dirty="0"/>
              <a:t> örnek olarak </a:t>
            </a:r>
            <a:r>
              <a:rPr lang="tr-TR" b="1" dirty="0" smtClean="0"/>
              <a:t>verilebilir?</a:t>
            </a:r>
          </a:p>
          <a:p>
            <a:pPr marL="514350" indent="-514350">
              <a:buAutoNum type="alphaLcParenR"/>
            </a:pPr>
            <a:r>
              <a:rPr lang="tr-TR" dirty="0" smtClean="0"/>
              <a:t>İkindi </a:t>
            </a:r>
            <a:r>
              <a:rPr lang="tr-TR" dirty="0"/>
              <a:t>namazının </a:t>
            </a:r>
            <a:r>
              <a:rPr lang="tr-TR" dirty="0" smtClean="0"/>
              <a:t>sünneti</a:t>
            </a:r>
          </a:p>
          <a:p>
            <a:pPr marL="514350" indent="-514350">
              <a:buAutoNum type="alphaLcParenR"/>
            </a:pPr>
            <a:r>
              <a:rPr lang="tr-TR" dirty="0" smtClean="0"/>
              <a:t>Kamet</a:t>
            </a:r>
          </a:p>
          <a:p>
            <a:pPr marL="514350" indent="-514350">
              <a:buAutoNum type="alphaLcParenR"/>
            </a:pPr>
            <a:r>
              <a:rPr lang="tr-TR" dirty="0" smtClean="0"/>
              <a:t>Ezan</a:t>
            </a:r>
          </a:p>
          <a:p>
            <a:pPr marL="514350" indent="-514350">
              <a:buAutoNum type="alphaLcParenR"/>
            </a:pPr>
            <a:r>
              <a:rPr lang="tr-TR" dirty="0" smtClean="0"/>
              <a:t>Beyaz </a:t>
            </a:r>
            <a:r>
              <a:rPr lang="tr-TR" dirty="0"/>
              <a:t>elbise </a:t>
            </a:r>
            <a:r>
              <a:rPr lang="tr-TR" dirty="0" smtClean="0"/>
              <a:t>giymesi</a:t>
            </a:r>
          </a:p>
          <a:p>
            <a:pPr marL="514350" indent="-514350">
              <a:buAutoNum type="alphaLcParenR"/>
            </a:pPr>
            <a:r>
              <a:rPr lang="tr-TR" dirty="0" smtClean="0"/>
              <a:t>Öğle </a:t>
            </a:r>
            <a:r>
              <a:rPr lang="tr-TR" dirty="0"/>
              <a:t>namazının son sünneti</a:t>
            </a:r>
          </a:p>
        </p:txBody>
      </p:sp>
    </p:spTree>
    <p:extLst>
      <p:ext uri="{BB962C8B-B14F-4D97-AF65-F5344CB8AC3E}">
        <p14:creationId xmlns:p14="http://schemas.microsoft.com/office/powerpoint/2010/main" val="159313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(7. Soru)</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10000"/>
          </a:bodyPr>
          <a:lstStyle/>
          <a:p>
            <a:pPr>
              <a:lnSpc>
                <a:spcPct val="120000"/>
              </a:lnSpc>
            </a:pPr>
            <a:r>
              <a:rPr lang="tr-TR" dirty="0"/>
              <a:t>Namaz dinin direğidir ve ibadetlerin en kıymetlisidir. Namaz içerisinde bir rükün vardır ki kişinin Allah’a en yakın olduğu </a:t>
            </a:r>
            <a:r>
              <a:rPr lang="tr-TR" dirty="0" smtClean="0"/>
              <a:t>andır.</a:t>
            </a:r>
          </a:p>
          <a:p>
            <a:pPr>
              <a:lnSpc>
                <a:spcPct val="120000"/>
              </a:lnSpc>
            </a:pPr>
            <a:r>
              <a:rPr lang="tr-TR" b="1" dirty="0" smtClean="0"/>
              <a:t>Bu </a:t>
            </a:r>
            <a:r>
              <a:rPr lang="tr-TR" b="1" dirty="0"/>
              <a:t>rükün aşağıdakilerden </a:t>
            </a:r>
            <a:r>
              <a:rPr lang="tr-TR" b="1" dirty="0" smtClean="0"/>
              <a:t>hangisidir?</a:t>
            </a:r>
          </a:p>
          <a:p>
            <a:pPr marL="514350" indent="-514350">
              <a:lnSpc>
                <a:spcPct val="120000"/>
              </a:lnSpc>
              <a:buAutoNum type="alphaLcParenR"/>
            </a:pPr>
            <a:r>
              <a:rPr lang="tr-TR" dirty="0" smtClean="0"/>
              <a:t>Rükû</a:t>
            </a:r>
          </a:p>
          <a:p>
            <a:pPr marL="514350" indent="-514350">
              <a:lnSpc>
                <a:spcPct val="120000"/>
              </a:lnSpc>
              <a:buAutoNum type="alphaLcParenR"/>
            </a:pPr>
            <a:r>
              <a:rPr lang="tr-TR" dirty="0" smtClean="0"/>
              <a:t>Secde</a:t>
            </a:r>
          </a:p>
          <a:p>
            <a:pPr marL="514350" indent="-514350">
              <a:lnSpc>
                <a:spcPct val="120000"/>
              </a:lnSpc>
              <a:buAutoNum type="alphaLcParenR"/>
            </a:pPr>
            <a:r>
              <a:rPr lang="tr-TR" dirty="0" smtClean="0"/>
              <a:t>Kıyam</a:t>
            </a:r>
          </a:p>
          <a:p>
            <a:pPr marL="514350" indent="-514350">
              <a:lnSpc>
                <a:spcPct val="120000"/>
              </a:lnSpc>
              <a:buAutoNum type="alphaLcParenR"/>
            </a:pPr>
            <a:r>
              <a:rPr lang="tr-TR" dirty="0" smtClean="0"/>
              <a:t>Tekbir</a:t>
            </a:r>
          </a:p>
          <a:p>
            <a:pPr marL="514350" indent="-514350">
              <a:lnSpc>
                <a:spcPct val="120000"/>
              </a:lnSpc>
              <a:buAutoNum type="alphaLcParenR"/>
            </a:pPr>
            <a:r>
              <a:rPr lang="tr-TR" dirty="0" smtClean="0"/>
              <a:t>Kıraat</a:t>
            </a:r>
            <a:endParaRPr lang="tr-TR" dirty="0"/>
          </a:p>
        </p:txBody>
      </p:sp>
    </p:spTree>
    <p:extLst>
      <p:ext uri="{BB962C8B-B14F-4D97-AF65-F5344CB8AC3E}">
        <p14:creationId xmlns:p14="http://schemas.microsoft.com/office/powerpoint/2010/main" val="193055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(10. Soru)</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20000"/>
          </a:bodyPr>
          <a:lstStyle/>
          <a:p>
            <a:pPr>
              <a:lnSpc>
                <a:spcPct val="120000"/>
              </a:lnSpc>
              <a:spcBef>
                <a:spcPts val="600"/>
              </a:spcBef>
            </a:pPr>
            <a:r>
              <a:rPr lang="tr-TR" dirty="0" smtClean="0"/>
              <a:t>Fakihlerin </a:t>
            </a:r>
            <a:r>
              <a:rPr lang="tr-TR" dirty="0"/>
              <a:t>çoğuna göre hükmü </a:t>
            </a:r>
            <a:r>
              <a:rPr lang="tr-TR" dirty="0" smtClean="0"/>
              <a:t>vaciptir.</a:t>
            </a:r>
          </a:p>
          <a:p>
            <a:pPr>
              <a:lnSpc>
                <a:spcPct val="120000"/>
              </a:lnSpc>
              <a:spcBef>
                <a:spcPts val="600"/>
              </a:spcBef>
            </a:pPr>
            <a:r>
              <a:rPr lang="tr-TR" dirty="0" smtClean="0"/>
              <a:t>Arife </a:t>
            </a:r>
            <a:r>
              <a:rPr lang="tr-TR" dirty="0"/>
              <a:t>günü sabah namazından Kurban Bayramı’nın dördüncü günü ikindi namazına kadar farz </a:t>
            </a:r>
            <a:r>
              <a:rPr lang="tr-TR" dirty="0" smtClean="0"/>
              <a:t>namazların </a:t>
            </a:r>
            <a:r>
              <a:rPr lang="tr-TR" dirty="0"/>
              <a:t>ardından getirilen </a:t>
            </a:r>
            <a:r>
              <a:rPr lang="tr-TR" dirty="0" smtClean="0"/>
              <a:t>tekbirlerdir.</a:t>
            </a:r>
          </a:p>
          <a:p>
            <a:pPr marL="0" indent="0">
              <a:lnSpc>
                <a:spcPct val="120000"/>
              </a:lnSpc>
              <a:spcBef>
                <a:spcPts val="600"/>
              </a:spcBef>
              <a:buNone/>
            </a:pPr>
            <a:r>
              <a:rPr lang="tr-TR" b="1" dirty="0" smtClean="0"/>
              <a:t>Bahsedilen tekbir çeşidi aşağıdakilerden hangisidir?</a:t>
            </a:r>
          </a:p>
          <a:p>
            <a:pPr marL="514350" indent="-514350">
              <a:lnSpc>
                <a:spcPct val="120000"/>
              </a:lnSpc>
              <a:spcBef>
                <a:spcPts val="600"/>
              </a:spcBef>
              <a:buAutoNum type="alphaLcParenR"/>
            </a:pPr>
            <a:r>
              <a:rPr lang="tr-TR" dirty="0" err="1" smtClean="0"/>
              <a:t>İftitah</a:t>
            </a:r>
            <a:r>
              <a:rPr lang="tr-TR" dirty="0" smtClean="0"/>
              <a:t> Tekbiri</a:t>
            </a:r>
          </a:p>
          <a:p>
            <a:pPr marL="514350" indent="-514350">
              <a:lnSpc>
                <a:spcPct val="120000"/>
              </a:lnSpc>
              <a:spcBef>
                <a:spcPts val="600"/>
              </a:spcBef>
              <a:buAutoNum type="alphaLcParenR"/>
            </a:pPr>
            <a:r>
              <a:rPr lang="tr-TR" dirty="0" smtClean="0"/>
              <a:t>Tevhit Tekbiri</a:t>
            </a:r>
          </a:p>
          <a:p>
            <a:pPr marL="514350" indent="-514350">
              <a:lnSpc>
                <a:spcPct val="120000"/>
              </a:lnSpc>
              <a:spcBef>
                <a:spcPts val="600"/>
              </a:spcBef>
              <a:buAutoNum type="alphaLcParenR"/>
            </a:pPr>
            <a:r>
              <a:rPr lang="tr-TR" dirty="0" err="1" smtClean="0"/>
              <a:t>Tevhid</a:t>
            </a:r>
            <a:r>
              <a:rPr lang="tr-TR" dirty="0" smtClean="0"/>
              <a:t>-i Salat</a:t>
            </a:r>
          </a:p>
          <a:p>
            <a:pPr marL="514350" indent="-514350">
              <a:lnSpc>
                <a:spcPct val="120000"/>
              </a:lnSpc>
              <a:spcBef>
                <a:spcPts val="600"/>
              </a:spcBef>
              <a:buAutoNum type="alphaLcParenR"/>
            </a:pPr>
            <a:r>
              <a:rPr lang="tr-TR" dirty="0" smtClean="0"/>
              <a:t>Teşrik Tekbiri</a:t>
            </a:r>
          </a:p>
          <a:p>
            <a:pPr marL="514350" indent="-514350">
              <a:lnSpc>
                <a:spcPct val="120000"/>
              </a:lnSpc>
              <a:spcBef>
                <a:spcPts val="600"/>
              </a:spcBef>
              <a:buAutoNum type="alphaLcParenR"/>
            </a:pPr>
            <a:r>
              <a:rPr lang="tr-TR" dirty="0" smtClean="0"/>
              <a:t>Niyet </a:t>
            </a:r>
            <a:r>
              <a:rPr lang="tr-TR" dirty="0"/>
              <a:t>Tekbiri</a:t>
            </a:r>
          </a:p>
        </p:txBody>
      </p:sp>
    </p:spTree>
    <p:extLst>
      <p:ext uri="{BB962C8B-B14F-4D97-AF65-F5344CB8AC3E}">
        <p14:creationId xmlns:p14="http://schemas.microsoft.com/office/powerpoint/2010/main" val="138576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a:t>Allah’ın kullarından istediği ilk görev Allah’ın varlığına ve birliğine, Hz. Muhammed’in peygamberliğine inanmaktır. İmandan sonra gelen farzların en önemlileri arasında </a:t>
            </a:r>
            <a:r>
              <a:rPr lang="tr-TR" dirty="0" smtClean="0"/>
              <a:t>ise, namaz </a:t>
            </a:r>
            <a:r>
              <a:rPr lang="tr-TR" dirty="0"/>
              <a:t>ibadeti </a:t>
            </a:r>
            <a:r>
              <a:rPr lang="tr-TR" dirty="0" smtClean="0"/>
              <a:t>bulunmaktadır.</a:t>
            </a:r>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Namaz</a:t>
            </a:r>
            <a:endParaRPr lang="tr-TR" b="1" dirty="0">
              <a:solidFill>
                <a:srgbClr val="C00000"/>
              </a:solidFill>
            </a:endParaRPr>
          </a:p>
        </p:txBody>
      </p:sp>
      <p:sp>
        <p:nvSpPr>
          <p:cNvPr id="3" name="İçerik Yer Tutucusu 2"/>
          <p:cNvSpPr>
            <a:spLocks noGrp="1"/>
          </p:cNvSpPr>
          <p:nvPr>
            <p:ph idx="1"/>
          </p:nvPr>
        </p:nvSpPr>
        <p:spPr>
          <a:xfrm>
            <a:off x="838200" y="1504335"/>
            <a:ext cx="10515600" cy="4672628"/>
          </a:xfrm>
        </p:spPr>
        <p:txBody>
          <a:bodyPr/>
          <a:lstStyle/>
          <a:p>
            <a:pPr>
              <a:lnSpc>
                <a:spcPct val="120000"/>
              </a:lnSpc>
              <a:spcBef>
                <a:spcPts val="600"/>
              </a:spcBef>
            </a:pPr>
            <a:r>
              <a:rPr lang="tr-TR" dirty="0"/>
              <a:t>Beş vakit namaz hicretten bir buçuk yıl önce farz kılınmıştır. Hz. Peygamber </a:t>
            </a:r>
            <a:r>
              <a:rPr lang="tr-TR" b="1" dirty="0">
                <a:solidFill>
                  <a:srgbClr val="00B050"/>
                </a:solidFill>
              </a:rPr>
              <a:t>“Namaz dinin direğidir” </a:t>
            </a:r>
            <a:r>
              <a:rPr lang="tr-TR" dirty="0"/>
              <a:t>buyurarak İslam dininde namazın önemine işaret etmiştir. </a:t>
            </a:r>
            <a:r>
              <a:rPr lang="tr-TR" dirty="0" smtClean="0"/>
              <a:t>Namaz, </a:t>
            </a:r>
            <a:r>
              <a:rPr lang="tr-TR" dirty="0"/>
              <a:t>insana hem beden hem ruh sağlığı kazandıran bir ibadettir. Namazın bir kişiye farz olabilmesi için kişinin bazı niteliklere sahip olması </a:t>
            </a:r>
            <a:r>
              <a:rPr lang="tr-TR" dirty="0" smtClean="0"/>
              <a:t>gerekmektedir.</a:t>
            </a:r>
          </a:p>
          <a:p>
            <a:pPr>
              <a:lnSpc>
                <a:spcPct val="120000"/>
              </a:lnSpc>
              <a:spcBef>
                <a:spcPts val="600"/>
              </a:spcBef>
            </a:pPr>
            <a:r>
              <a:rPr lang="tr-TR" dirty="0" smtClean="0"/>
              <a:t>Bu </a:t>
            </a:r>
            <a:r>
              <a:rPr lang="tr-TR" dirty="0"/>
              <a:t>nitelikleri şu şekilde sıralayabiliriz: </a:t>
            </a:r>
            <a:r>
              <a:rPr lang="tr-TR" b="1" dirty="0">
                <a:solidFill>
                  <a:srgbClr val="00B050"/>
                </a:solidFill>
              </a:rPr>
              <a:t>Müslüman olmak, ergenlik çağına ulaşmış olmak ve akıllı olmak.</a:t>
            </a:r>
          </a:p>
          <a:p>
            <a:pPr>
              <a:lnSpc>
                <a:spcPct val="120000"/>
              </a:lnSpc>
              <a:spcBef>
                <a:spcPts val="600"/>
              </a:spcBef>
            </a:pPr>
            <a:endParaRPr lang="tr-TR" dirty="0"/>
          </a:p>
        </p:txBody>
      </p:sp>
    </p:spTree>
    <p:extLst>
      <p:ext uri="{BB962C8B-B14F-4D97-AF65-F5344CB8AC3E}">
        <p14:creationId xmlns:p14="http://schemas.microsoft.com/office/powerpoint/2010/main" val="355954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Kur’an ve </a:t>
            </a:r>
            <a:r>
              <a:rPr lang="tr-TR" b="1" dirty="0" err="1" smtClean="0">
                <a:solidFill>
                  <a:srgbClr val="C00000"/>
                </a:solidFill>
              </a:rPr>
              <a:t>Sünnet’te</a:t>
            </a:r>
            <a:r>
              <a:rPr lang="tr-TR" b="1" dirty="0" smtClean="0">
                <a:solidFill>
                  <a:srgbClr val="C00000"/>
                </a:solidFill>
              </a:rPr>
              <a:t> Namaz</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20000"/>
              </a:lnSpc>
            </a:pPr>
            <a:r>
              <a:rPr lang="tr-TR" dirty="0" err="1"/>
              <a:t>Kur’ân</a:t>
            </a:r>
            <a:r>
              <a:rPr lang="tr-TR" dirty="0"/>
              <a:t>-ı Kerîm’de mutlak biçimde namaz emrine defalarca yer verildiği gibi bazı </a:t>
            </a:r>
            <a:r>
              <a:rPr lang="tr-TR" dirty="0" err="1"/>
              <a:t>âyetlerde</a:t>
            </a:r>
            <a:r>
              <a:rPr lang="tr-TR" dirty="0"/>
              <a:t> çeşitli üslûplarla namazın önemine işaret edilerek namaz kılanlardan övgü ile söz edilmiş (el-</a:t>
            </a:r>
            <a:r>
              <a:rPr lang="tr-TR" dirty="0" err="1"/>
              <a:t>En‘âm</a:t>
            </a:r>
            <a:r>
              <a:rPr lang="tr-TR" dirty="0"/>
              <a:t> 6/92; el-</a:t>
            </a:r>
            <a:r>
              <a:rPr lang="tr-TR" dirty="0" err="1"/>
              <a:t>Mü’minûn</a:t>
            </a:r>
            <a:r>
              <a:rPr lang="tr-TR" dirty="0"/>
              <a:t> 23/9; el-</a:t>
            </a:r>
            <a:r>
              <a:rPr lang="tr-TR" dirty="0" err="1"/>
              <a:t>Meâric</a:t>
            </a:r>
            <a:r>
              <a:rPr lang="tr-TR" dirty="0"/>
              <a:t> 70/22-35), namazı ciddiye almayıp özünden uzaklaşanlar yerilmiştir (el-</a:t>
            </a:r>
            <a:r>
              <a:rPr lang="tr-TR" dirty="0" err="1"/>
              <a:t>Mâûn</a:t>
            </a:r>
            <a:r>
              <a:rPr lang="tr-TR" dirty="0"/>
              <a:t> 107/5). Birçok </a:t>
            </a:r>
            <a:r>
              <a:rPr lang="tr-TR" dirty="0" err="1"/>
              <a:t>âyette</a:t>
            </a:r>
            <a:r>
              <a:rPr lang="tr-TR" dirty="0"/>
              <a:t> “salât” ile birlikte “</a:t>
            </a:r>
            <a:r>
              <a:rPr lang="tr-TR" dirty="0" err="1"/>
              <a:t>ikāme</a:t>
            </a:r>
            <a:r>
              <a:rPr lang="tr-TR" dirty="0"/>
              <a:t>” kelimesi ve türevleri kullanılarak (meselâ el-Bakara 2/110, 277; el-</a:t>
            </a:r>
            <a:r>
              <a:rPr lang="tr-TR" dirty="0" err="1"/>
              <a:t>Mâide</a:t>
            </a:r>
            <a:r>
              <a:rPr lang="tr-TR" dirty="0"/>
              <a:t> 5/55; el-</a:t>
            </a:r>
            <a:r>
              <a:rPr lang="tr-TR" dirty="0" err="1"/>
              <a:t>Enfâl</a:t>
            </a:r>
            <a:r>
              <a:rPr lang="tr-TR" dirty="0"/>
              <a:t> 8/3) namazın vaktinde eksiksiz bir biçimde erkânına riayet edilerek ve devamlı olarak kılınması gereğine dikkat çekilmiştir.</a:t>
            </a:r>
            <a:endParaRPr lang="tr-TR" dirty="0"/>
          </a:p>
        </p:txBody>
      </p:sp>
    </p:spTree>
    <p:extLst>
      <p:ext uri="{BB962C8B-B14F-4D97-AF65-F5344CB8AC3E}">
        <p14:creationId xmlns:p14="http://schemas.microsoft.com/office/powerpoint/2010/main" val="226060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Kur’an ve </a:t>
            </a:r>
            <a:r>
              <a:rPr lang="tr-TR" b="1" dirty="0" err="1">
                <a:solidFill>
                  <a:srgbClr val="C00000"/>
                </a:solidFill>
              </a:rPr>
              <a:t>Sünnet’te</a:t>
            </a:r>
            <a:r>
              <a:rPr lang="tr-TR" b="1" dirty="0">
                <a:solidFill>
                  <a:srgbClr val="C00000"/>
                </a:solidFill>
              </a:rPr>
              <a:t> Namaz</a:t>
            </a:r>
            <a:endParaRPr lang="tr-TR" dirty="0"/>
          </a:p>
        </p:txBody>
      </p:sp>
      <p:sp>
        <p:nvSpPr>
          <p:cNvPr id="3" name="İçerik Yer Tutucusu 2"/>
          <p:cNvSpPr>
            <a:spLocks noGrp="1"/>
          </p:cNvSpPr>
          <p:nvPr>
            <p:ph idx="1"/>
          </p:nvPr>
        </p:nvSpPr>
        <p:spPr>
          <a:xfrm>
            <a:off x="838200" y="1553497"/>
            <a:ext cx="10515600" cy="4623466"/>
          </a:xfrm>
        </p:spPr>
        <p:txBody>
          <a:bodyPr/>
          <a:lstStyle/>
          <a:p>
            <a:pPr>
              <a:lnSpc>
                <a:spcPct val="120000"/>
              </a:lnSpc>
            </a:pPr>
            <a:r>
              <a:rPr lang="tr-TR" dirty="0"/>
              <a:t>Bununla birlikte “namazı </a:t>
            </a:r>
            <a:r>
              <a:rPr lang="tr-TR" dirty="0" err="1"/>
              <a:t>ikāme</a:t>
            </a:r>
            <a:r>
              <a:rPr lang="tr-TR" dirty="0"/>
              <a:t> etmek” ifadesinin bazı </a:t>
            </a:r>
            <a:r>
              <a:rPr lang="tr-TR" dirty="0" err="1"/>
              <a:t>âyetlerde</a:t>
            </a:r>
            <a:r>
              <a:rPr lang="tr-TR" dirty="0"/>
              <a:t> “namazı tasdik etmek” anlamına geldiği de belirtilmektedir (</a:t>
            </a:r>
            <a:r>
              <a:rPr lang="tr-TR" dirty="0" err="1"/>
              <a:t>Mukātil</a:t>
            </a:r>
            <a:r>
              <a:rPr lang="tr-TR" dirty="0"/>
              <a:t> b. Süleyman, s. 139). Diğer taraftan Kur’an’da salât kelimesinin sıkça zekât ve zekâta yakın </a:t>
            </a:r>
            <a:r>
              <a:rPr lang="tr-TR" dirty="0" smtClean="0"/>
              <a:t>manadaki </a:t>
            </a:r>
            <a:r>
              <a:rPr lang="tr-TR" dirty="0"/>
              <a:t>infak kelimesiyle birlikte kullanılmasının (meselâ el-Bakara 2/83; et-</a:t>
            </a:r>
            <a:r>
              <a:rPr lang="tr-TR" dirty="0" err="1"/>
              <a:t>Tevbe</a:t>
            </a:r>
            <a:r>
              <a:rPr lang="tr-TR" dirty="0"/>
              <a:t> 9/18; en-</a:t>
            </a:r>
            <a:r>
              <a:rPr lang="tr-TR" dirty="0" err="1"/>
              <a:t>Nûr</a:t>
            </a:r>
            <a:r>
              <a:rPr lang="tr-TR" dirty="0"/>
              <a:t> 24/56) namaz ibadetinin ruhu arındırma işleviyle zekât ibadetinin malı arındırma özelliği arasındaki paralelliğe vurgu anlamı taşıdığı söylenebilir.</a:t>
            </a:r>
            <a:endParaRPr lang="tr-TR" dirty="0"/>
          </a:p>
        </p:txBody>
      </p:sp>
    </p:spTree>
    <p:extLst>
      <p:ext uri="{BB962C8B-B14F-4D97-AF65-F5344CB8AC3E}">
        <p14:creationId xmlns:p14="http://schemas.microsoft.com/office/powerpoint/2010/main" val="279213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Kur’an ve </a:t>
            </a:r>
            <a:r>
              <a:rPr lang="tr-TR" b="1" dirty="0" err="1">
                <a:solidFill>
                  <a:srgbClr val="C00000"/>
                </a:solidFill>
              </a:rPr>
              <a:t>Sünnet’te</a:t>
            </a:r>
            <a:r>
              <a:rPr lang="tr-TR" b="1" dirty="0">
                <a:solidFill>
                  <a:srgbClr val="C00000"/>
                </a:solidFill>
              </a:rPr>
              <a:t> Namaz</a:t>
            </a:r>
            <a:endParaRPr lang="tr-TR" dirty="0"/>
          </a:p>
        </p:txBody>
      </p:sp>
      <p:sp>
        <p:nvSpPr>
          <p:cNvPr id="3" name="İçerik Yer Tutucusu 2"/>
          <p:cNvSpPr>
            <a:spLocks noGrp="1"/>
          </p:cNvSpPr>
          <p:nvPr>
            <p:ph idx="1"/>
          </p:nvPr>
        </p:nvSpPr>
        <p:spPr>
          <a:xfrm>
            <a:off x="838200" y="1396181"/>
            <a:ext cx="10515600" cy="4780782"/>
          </a:xfrm>
        </p:spPr>
        <p:txBody>
          <a:bodyPr>
            <a:normAutofit lnSpcReduction="10000"/>
          </a:bodyPr>
          <a:lstStyle/>
          <a:p>
            <a:r>
              <a:rPr lang="tr-TR" dirty="0"/>
              <a:t>Bir </a:t>
            </a:r>
            <a:r>
              <a:rPr lang="tr-TR" dirty="0" err="1"/>
              <a:t>âyette</a:t>
            </a:r>
            <a:r>
              <a:rPr lang="tr-TR" dirty="0"/>
              <a:t> namazın müminler için vakitleri belli bir </a:t>
            </a:r>
            <a:r>
              <a:rPr lang="tr-TR" dirty="0" err="1"/>
              <a:t>farîza</a:t>
            </a:r>
            <a:r>
              <a:rPr lang="tr-TR" dirty="0"/>
              <a:t> olduğu belirtilmiş (en-Nisâ 4/103), kılınacağı vakitlere de Kur’an’ın kendine özgü üslûbu içinde sarih biçimde veya işaret yoluyla değinilmiştir. Meselâ sabah (</a:t>
            </a:r>
            <a:r>
              <a:rPr lang="tr-TR" dirty="0" err="1"/>
              <a:t>salâtü’l-fecr</a:t>
            </a:r>
            <a:r>
              <a:rPr lang="tr-TR" dirty="0"/>
              <a:t>) ve yatsı (</a:t>
            </a:r>
            <a:r>
              <a:rPr lang="tr-TR" dirty="0" err="1"/>
              <a:t>salâtü’l-işâ</a:t>
            </a:r>
            <a:r>
              <a:rPr lang="tr-TR" dirty="0"/>
              <a:t>) namazları ismen zikredilirken (en-</a:t>
            </a:r>
            <a:r>
              <a:rPr lang="tr-TR" dirty="0" err="1"/>
              <a:t>Nûr</a:t>
            </a:r>
            <a:r>
              <a:rPr lang="tr-TR" dirty="0"/>
              <a:t> 24/58) diğer vakit namazlarına işaretlerde bulunulmuştur. Tefsir kaynaklarında </a:t>
            </a:r>
            <a:r>
              <a:rPr lang="tr-TR" dirty="0" err="1"/>
              <a:t>Rûm</a:t>
            </a:r>
            <a:r>
              <a:rPr lang="tr-TR" dirty="0"/>
              <a:t> </a:t>
            </a:r>
            <a:r>
              <a:rPr lang="tr-TR" dirty="0" err="1"/>
              <a:t>sûresinin</a:t>
            </a:r>
            <a:r>
              <a:rPr lang="tr-TR" dirty="0"/>
              <a:t> 17 ve 18. </a:t>
            </a:r>
            <a:r>
              <a:rPr lang="tr-TR" dirty="0" smtClean="0"/>
              <a:t>ayetlerinde </a:t>
            </a:r>
            <a:r>
              <a:rPr lang="tr-TR" dirty="0"/>
              <a:t>“akşam vaktine eriştiğinizde” ifadesinin akşam ve yatsı namazlarına, “sabah kalktığınızda” ifadesinin sabah namazına, “akşam üstü” ifadesinin ikindi namazına, “öğle vaktine ulaştığınızda” ifadesinin de öğle namazına işaret ettiği; ayrıca namazın farz kılındığı </a:t>
            </a:r>
            <a:r>
              <a:rPr lang="tr-TR" dirty="0" err="1"/>
              <a:t>mi‘rac</a:t>
            </a:r>
            <a:r>
              <a:rPr lang="tr-TR" dirty="0"/>
              <a:t> olayının ardından inen </a:t>
            </a:r>
            <a:r>
              <a:rPr lang="tr-TR" dirty="0" err="1"/>
              <a:t>İsrâ</a:t>
            </a:r>
            <a:r>
              <a:rPr lang="tr-TR" dirty="0"/>
              <a:t> </a:t>
            </a:r>
            <a:r>
              <a:rPr lang="tr-TR" dirty="0" err="1"/>
              <a:t>sûresinin</a:t>
            </a:r>
            <a:r>
              <a:rPr lang="tr-TR" dirty="0"/>
              <a:t> 78. </a:t>
            </a:r>
            <a:r>
              <a:rPr lang="tr-TR" dirty="0" err="1"/>
              <a:t>âyetinde</a:t>
            </a:r>
            <a:r>
              <a:rPr lang="tr-TR" dirty="0"/>
              <a:t> geçen “</a:t>
            </a:r>
            <a:r>
              <a:rPr lang="tr-TR" dirty="0" err="1"/>
              <a:t>dülûkü’ş-şems”in</a:t>
            </a:r>
            <a:r>
              <a:rPr lang="tr-TR" dirty="0"/>
              <a:t> öğle ve ikindiyi, “</a:t>
            </a:r>
            <a:r>
              <a:rPr lang="tr-TR" dirty="0" err="1"/>
              <a:t>gasaku’l-leyl”in</a:t>
            </a:r>
            <a:r>
              <a:rPr lang="tr-TR" dirty="0"/>
              <a:t> akşam ve yatsıyı, “</a:t>
            </a:r>
            <a:r>
              <a:rPr lang="tr-TR" dirty="0" err="1"/>
              <a:t>kur’ânü’l-fecr”in</a:t>
            </a:r>
            <a:r>
              <a:rPr lang="tr-TR" dirty="0"/>
              <a:t> sabah namazını ifade ettiği belirtilmektedir. </a:t>
            </a:r>
            <a:endParaRPr lang="tr-TR" dirty="0"/>
          </a:p>
        </p:txBody>
      </p:sp>
    </p:spTree>
    <p:extLst>
      <p:ext uri="{BB962C8B-B14F-4D97-AF65-F5344CB8AC3E}">
        <p14:creationId xmlns:p14="http://schemas.microsoft.com/office/powerpoint/2010/main" val="213656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50720"/>
          </a:xfrm>
        </p:spPr>
        <p:txBody>
          <a:bodyPr/>
          <a:lstStyle/>
          <a:p>
            <a:r>
              <a:rPr lang="tr-TR" b="1" dirty="0">
                <a:solidFill>
                  <a:srgbClr val="C00000"/>
                </a:solidFill>
              </a:rPr>
              <a:t>Kur’an ve </a:t>
            </a:r>
            <a:r>
              <a:rPr lang="tr-TR" b="1" dirty="0" err="1">
                <a:solidFill>
                  <a:srgbClr val="C00000"/>
                </a:solidFill>
              </a:rPr>
              <a:t>Sünnet’te</a:t>
            </a:r>
            <a:r>
              <a:rPr lang="tr-TR" b="1" dirty="0">
                <a:solidFill>
                  <a:srgbClr val="C00000"/>
                </a:solidFill>
              </a:rPr>
              <a:t> Namaz</a:t>
            </a:r>
            <a:endParaRPr lang="tr-TR" dirty="0"/>
          </a:p>
        </p:txBody>
      </p:sp>
      <p:sp>
        <p:nvSpPr>
          <p:cNvPr id="3" name="İçerik Yer Tutucusu 2"/>
          <p:cNvSpPr>
            <a:spLocks noGrp="1"/>
          </p:cNvSpPr>
          <p:nvPr>
            <p:ph idx="1"/>
          </p:nvPr>
        </p:nvSpPr>
        <p:spPr/>
        <p:txBody>
          <a:bodyPr>
            <a:normAutofit lnSpcReduction="10000"/>
          </a:bodyPr>
          <a:lstStyle/>
          <a:p>
            <a:pPr>
              <a:lnSpc>
                <a:spcPct val="120000"/>
              </a:lnSpc>
              <a:spcBef>
                <a:spcPts val="600"/>
              </a:spcBef>
            </a:pPr>
            <a:r>
              <a:rPr lang="tr-TR" dirty="0"/>
              <a:t>Bu iki </a:t>
            </a:r>
            <a:r>
              <a:rPr lang="tr-TR" dirty="0" err="1"/>
              <a:t>âyetin</a:t>
            </a:r>
            <a:r>
              <a:rPr lang="tr-TR" dirty="0"/>
              <a:t> dışında; “Gündüzün iki tarafında ve gecenin -gündüze- yakın saatlerinde namaz kıl” </a:t>
            </a:r>
            <a:r>
              <a:rPr lang="tr-TR" dirty="0" smtClean="0"/>
              <a:t>mealindeki ayette </a:t>
            </a:r>
            <a:r>
              <a:rPr lang="tr-TR" dirty="0"/>
              <a:t>(Hûd 11/114) gündüzün iki tarafında kılınması emredilen namazlardan biri sabah namazı, diğeri ise güneş batmadan önceki kısım (taraf) olarak alındığında öğle ve ikindi, battıktan sonraki taraf olarak alındığında akşam ve yatsı olarak yorumlanmıştır. </a:t>
            </a:r>
            <a:r>
              <a:rPr lang="tr-TR" dirty="0" smtClean="0"/>
              <a:t>Ayette </a:t>
            </a:r>
            <a:r>
              <a:rPr lang="tr-TR" dirty="0"/>
              <a:t>geçen </a:t>
            </a:r>
            <a:r>
              <a:rPr lang="tr-TR" dirty="0" err="1"/>
              <a:t>zülef</a:t>
            </a:r>
            <a:r>
              <a:rPr lang="tr-TR" dirty="0"/>
              <a:t> (gündüze yakın saatler) kelimesinin gecenin gündüze yakın olan ilk saatlerini ifade ettiği dikkate alınarak bu saatlerde kılınması emredilen namazın da yatsı namazı olduğu görüşü benimsenmiştir. </a:t>
            </a:r>
          </a:p>
          <a:p>
            <a:endParaRPr lang="tr-TR" dirty="0"/>
          </a:p>
        </p:txBody>
      </p:sp>
    </p:spTree>
    <p:extLst>
      <p:ext uri="{BB962C8B-B14F-4D97-AF65-F5344CB8AC3E}">
        <p14:creationId xmlns:p14="http://schemas.microsoft.com/office/powerpoint/2010/main" val="257530279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1974</Words>
  <Application>Microsoft Office PowerPoint</Application>
  <PresentationFormat>Geniş ekran</PresentationFormat>
  <Paragraphs>185</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Adobe Myungjo Std M</vt:lpstr>
      <vt:lpstr>Adobe Caslon Pro</vt:lpstr>
      <vt:lpstr>Arial</vt:lpstr>
      <vt:lpstr>Calibri</vt:lpstr>
      <vt:lpstr>Calibri Light</vt:lpstr>
      <vt:lpstr>Office Teması</vt:lpstr>
      <vt:lpstr> </vt:lpstr>
      <vt:lpstr>PowerPoint Sunusu</vt:lpstr>
      <vt:lpstr>Bu derste neler öğreneceğiz?</vt:lpstr>
      <vt:lpstr>Namaz</vt:lpstr>
      <vt:lpstr>Namaz</vt:lpstr>
      <vt:lpstr>Kur’an ve Sünnet’te Namaz</vt:lpstr>
      <vt:lpstr>Kur’an ve Sünnet’te Namaz</vt:lpstr>
      <vt:lpstr>Kur’an ve Sünnet’te Namaz</vt:lpstr>
      <vt:lpstr>Kur’an ve Sünnet’te Namaz</vt:lpstr>
      <vt:lpstr>Namaz Vakitleri</vt:lpstr>
      <vt:lpstr>Namaz Vakitleri</vt:lpstr>
      <vt:lpstr>Namaz Kılınması Mekruh Olan Vakitler </vt:lpstr>
      <vt:lpstr>Odaklanalım!...</vt:lpstr>
      <vt:lpstr>Namaz Çeşitleri</vt:lpstr>
      <vt:lpstr>Nafile Namazlar</vt:lpstr>
      <vt:lpstr>Namazın Farzları</vt:lpstr>
      <vt:lpstr>Namazın Şartları</vt:lpstr>
      <vt:lpstr>Namazın Şartları</vt:lpstr>
      <vt:lpstr>Namazın Rükünleri</vt:lpstr>
      <vt:lpstr>Namazın Vacipleri</vt:lpstr>
      <vt:lpstr>Namazın Vacipleri</vt:lpstr>
      <vt:lpstr>Namazın Sünnetleri</vt:lpstr>
      <vt:lpstr>Namazın Sünnetleri</vt:lpstr>
      <vt:lpstr>Namazın Sünnetleri</vt:lpstr>
      <vt:lpstr>Namazın Adapları</vt:lpstr>
      <vt:lpstr>Namazın Bozan Durumlar</vt:lpstr>
      <vt:lpstr>Namazın Bozan Durumlar</vt:lpstr>
      <vt:lpstr>Namazın Mekruhları</vt:lpstr>
      <vt:lpstr>Namazın Mekruhları</vt:lpstr>
      <vt:lpstr>Sıra sizde… (1. Soru)</vt:lpstr>
      <vt:lpstr>Sıra sizde… (2. Soru)</vt:lpstr>
      <vt:lpstr>Sıra sizde… (7. Soru)</vt:lpstr>
      <vt:lpstr>Sıra sizde… (10.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81</cp:revision>
  <dcterms:created xsi:type="dcterms:W3CDTF">2020-11-30T19:20:16Z</dcterms:created>
  <dcterms:modified xsi:type="dcterms:W3CDTF">2021-01-03T18:36:42Z</dcterms:modified>
</cp:coreProperties>
</file>